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4"/>
  </p:notesMasterIdLst>
  <p:handoutMasterIdLst>
    <p:handoutMasterId r:id="rId25"/>
  </p:handoutMasterIdLst>
  <p:sldIdLst>
    <p:sldId id="256" r:id="rId2"/>
    <p:sldId id="380" r:id="rId3"/>
    <p:sldId id="397" r:id="rId4"/>
    <p:sldId id="394" r:id="rId5"/>
    <p:sldId id="315" r:id="rId6"/>
    <p:sldId id="316" r:id="rId7"/>
    <p:sldId id="403" r:id="rId8"/>
    <p:sldId id="404" r:id="rId9"/>
    <p:sldId id="405" r:id="rId10"/>
    <p:sldId id="406" r:id="rId11"/>
    <p:sldId id="407" r:id="rId12"/>
    <p:sldId id="408" r:id="rId13"/>
    <p:sldId id="318" r:id="rId14"/>
    <p:sldId id="409" r:id="rId15"/>
    <p:sldId id="400" r:id="rId16"/>
    <p:sldId id="402" r:id="rId17"/>
    <p:sldId id="290" r:id="rId18"/>
    <p:sldId id="395" r:id="rId19"/>
    <p:sldId id="292" r:id="rId20"/>
    <p:sldId id="396" r:id="rId21"/>
    <p:sldId id="294" r:id="rId22"/>
    <p:sldId id="399"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B3FD"/>
    <a:srgbClr val="5DFDAE"/>
    <a:srgbClr val="73FDD6"/>
    <a:srgbClr val="0432FF"/>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950" autoAdjust="0"/>
    <p:restoredTop sz="94541" autoAdjust="0"/>
  </p:normalViewPr>
  <p:slideViewPr>
    <p:cSldViewPr snapToGrid="0" snapToObjects="1">
      <p:cViewPr varScale="1">
        <p:scale>
          <a:sx n="124" d="100"/>
          <a:sy n="124" d="100"/>
        </p:scale>
        <p:origin x="128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 Id="rId4" Type="http://schemas.openxmlformats.org/officeDocument/2006/relationships/image" Target="../media/image6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8D041A-73BB-E643-A8C7-50D88C2F22F5}" type="datetimeFigureOut">
              <a:rPr lang="en-US" smtClean="0"/>
              <a:t>11/29/2018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0AD4EC-5D66-A04A-B6E3-5702BD958D5A}" type="datetimeFigureOut">
              <a:rPr lang="en-US" smtClean="0"/>
              <a:t>11/29/2018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3D12A0A-2A3E-EB4B-B2F8-F19AAD291641}" type="slidenum">
              <a:rPr lang="en-US" smtClean="0"/>
              <a:t>‹#›</a:t>
            </a:fld>
            <a:endParaRPr lang="en-US"/>
          </a:p>
        </p:txBody>
      </p:sp>
    </p:spTree>
    <p:extLst>
      <p:ext uri="{BB962C8B-B14F-4D97-AF65-F5344CB8AC3E}">
        <p14:creationId xmlns:p14="http://schemas.microsoft.com/office/powerpoint/2010/main" val="1785376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A0A-2A3E-EB4B-B2F8-F19AAD291641}" type="slidenum">
              <a:rPr lang="en-US" smtClean="0"/>
              <a:t>11</a:t>
            </a:fld>
            <a:endParaRPr lang="en-US"/>
          </a:p>
        </p:txBody>
      </p:sp>
    </p:spTree>
    <p:extLst>
      <p:ext uri="{BB962C8B-B14F-4D97-AF65-F5344CB8AC3E}">
        <p14:creationId xmlns:p14="http://schemas.microsoft.com/office/powerpoint/2010/main" val="109343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A0A-2A3E-EB4B-B2F8-F19AAD291641}" type="slidenum">
              <a:rPr lang="en-US" smtClean="0"/>
              <a:t>14</a:t>
            </a:fld>
            <a:endParaRPr lang="en-US"/>
          </a:p>
        </p:txBody>
      </p:sp>
    </p:spTree>
    <p:extLst>
      <p:ext uri="{BB962C8B-B14F-4D97-AF65-F5344CB8AC3E}">
        <p14:creationId xmlns:p14="http://schemas.microsoft.com/office/powerpoint/2010/main" val="265021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November 29,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November 29,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November 29,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November 29,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7" name="Shape 7"/>
          <p:cNvSpPr>
            <a:spLocks noGrp="1"/>
          </p:cNvSpPr>
          <p:nvPr>
            <p:ph type="body" idx="1"/>
          </p:nvPr>
        </p:nvSpPr>
        <p:spPr>
          <a:prstGeom prst="rect">
            <a:avLst/>
          </a:prstGeom>
        </p:spPr>
        <p:txBody>
          <a:bodyPr/>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62750851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61242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November 29,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 id="2147483921" r:id="rId5"/>
    <p:sldLayoutId id="2147483922" r:id="rId6"/>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6.emf"/><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jpeg"/><Relationship Id="rId7" Type="http://schemas.openxmlformats.org/officeDocument/2006/relationships/image" Target="../media/image37.emf"/><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9.emf"/></Relationships>
</file>

<file path=ppt/slides/_rels/slide13.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 Id="rId9" Type="http://schemas.openxmlformats.org/officeDocument/2006/relationships/image" Target="../media/image47.emf"/></Relationships>
</file>

<file path=ppt/slides/_rels/slide1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7.emf"/><Relationship Id="rId3" Type="http://schemas.openxmlformats.org/officeDocument/2006/relationships/image" Target="../media/image55.jpeg"/><Relationship Id="rId7" Type="http://schemas.openxmlformats.org/officeDocument/2006/relationships/image" Target="../media/image52.emf"/><Relationship Id="rId12" Type="http://schemas.openxmlformats.org/officeDocument/2006/relationships/image" Target="../media/image56.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4.emf"/><Relationship Id="rId5" Type="http://schemas.openxmlformats.org/officeDocument/2006/relationships/image" Target="../media/image51.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3.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61.jpeg"/><Relationship Id="rId7" Type="http://schemas.openxmlformats.org/officeDocument/2006/relationships/image" Target="../media/image59.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58.emf"/><Relationship Id="rId4" Type="http://schemas.openxmlformats.org/officeDocument/2006/relationships/oleObject" Target="../embeddings/oleObject5.bin"/><Relationship Id="rId9" Type="http://schemas.openxmlformats.org/officeDocument/2006/relationships/image" Target="../media/image60.emf"/></Relationships>
</file>

<file path=ppt/slides/_rels/slide1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65.emf"/><Relationship Id="rId11" Type="http://schemas.openxmlformats.org/officeDocument/2006/relationships/image" Target="../media/image68.jpeg"/><Relationship Id="rId5" Type="http://schemas.openxmlformats.org/officeDocument/2006/relationships/oleObject" Target="../embeddings/oleObject9.bin"/><Relationship Id="rId10" Type="http://schemas.openxmlformats.org/officeDocument/2006/relationships/image" Target="../media/image67.emf"/><Relationship Id="rId4" Type="http://schemas.openxmlformats.org/officeDocument/2006/relationships/image" Target="../media/image64.emf"/><Relationship Id="rId9"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68.jpeg"/><Relationship Id="rId4" Type="http://schemas.openxmlformats.org/officeDocument/2006/relationships/image" Target="../media/image69.emf"/></Relationships>
</file>

<file path=ppt/slides/_rels/slide2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17.emf"/><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emf"/><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15 </a:t>
            </a:r>
            <a:r>
              <a:rPr lang="en-US" sz="2000" b="1" dirty="0">
                <a:solidFill>
                  <a:srgbClr val="212F62"/>
                </a:solidFill>
                <a:latin typeface="+mn-lt"/>
              </a:rPr>
              <a:t>ALTERNATING-CURRENT CIRCUITS</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33644"/>
            <a:ext cx="1507110" cy="1024363"/>
          </a:xfrm>
          <a:prstGeom prst="rect">
            <a:avLst/>
          </a:prstGeom>
        </p:spPr>
      </p:pic>
      <p:pic>
        <p:nvPicPr>
          <p:cNvPr id="7" name="F20.jpg">
            <a:extLst>
              <a:ext uri="{FF2B5EF4-FFF2-40B4-BE49-F238E27FC236}">
                <a16:creationId xmlns:a16="http://schemas.microsoft.com/office/drawing/2014/main" id="{A2A6634F-C02E-3748-97A7-6AE538EBF9EC}"/>
              </a:ext>
            </a:extLst>
          </p:cNvPr>
          <p:cNvPicPr/>
          <p:nvPr/>
        </p:nvPicPr>
        <p:blipFill>
          <a:blip r:embed="rId3">
            <a:extLst/>
          </a:blip>
          <a:stretch>
            <a:fillRect/>
          </a:stretch>
        </p:blipFill>
        <p:spPr>
          <a:xfrm>
            <a:off x="469275" y="2277205"/>
            <a:ext cx="8212388" cy="2438633"/>
          </a:xfrm>
          <a:prstGeom prst="rect">
            <a:avLst/>
          </a:prstGeom>
          <a:ln w="12700">
            <a:miter lim="400000"/>
          </a:ln>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31800" y="1816253"/>
            <a:ext cx="1864760" cy="423370"/>
          </a:xfrm>
        </p:spPr>
        <p:txBody>
          <a:bodyPr>
            <a:normAutofit fontScale="90000"/>
          </a:bodyPr>
          <a:lstStyle/>
          <a:p>
            <a:r>
              <a:rPr lang="en-US" sz="2000" dirty="0"/>
              <a:t>Figure 15.10</a:t>
            </a:r>
          </a:p>
        </p:txBody>
      </p:sp>
      <p:sp>
        <p:nvSpPr>
          <p:cNvPr id="6" name="Title 4">
            <a:extLst>
              <a:ext uri="{FF2B5EF4-FFF2-40B4-BE49-F238E27FC236}">
                <a16:creationId xmlns:a16="http://schemas.microsoft.com/office/drawing/2014/main" id="{F722EFD3-CDC4-1942-9EF6-12FA69A50B46}"/>
              </a:ext>
            </a:extLst>
          </p:cNvPr>
          <p:cNvSpPr txBox="1">
            <a:spLocks/>
          </p:cNvSpPr>
          <p:nvPr/>
        </p:nvSpPr>
        <p:spPr>
          <a:xfrm>
            <a:off x="195146" y="341061"/>
            <a:ext cx="5866607" cy="4470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a:t>inductor phasor diagram</a:t>
            </a:r>
          </a:p>
        </p:txBody>
      </p:sp>
      <p:sp>
        <p:nvSpPr>
          <p:cNvPr id="14" name="Title 4">
            <a:extLst>
              <a:ext uri="{FF2B5EF4-FFF2-40B4-BE49-F238E27FC236}">
                <a16:creationId xmlns:a16="http://schemas.microsoft.com/office/drawing/2014/main" id="{66E5D892-8545-8249-901D-853255B248AC}"/>
              </a:ext>
            </a:extLst>
          </p:cNvPr>
          <p:cNvSpPr txBox="1">
            <a:spLocks/>
          </p:cNvSpPr>
          <p:nvPr/>
        </p:nvSpPr>
        <p:spPr>
          <a:xfrm>
            <a:off x="195146" y="1032812"/>
            <a:ext cx="1854485" cy="426494"/>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a:t>Figure 15.9</a:t>
            </a:r>
          </a:p>
        </p:txBody>
      </p:sp>
      <p:sp>
        <p:nvSpPr>
          <p:cNvPr id="15" name="Text Placeholder 6">
            <a:extLst>
              <a:ext uri="{FF2B5EF4-FFF2-40B4-BE49-F238E27FC236}">
                <a16:creationId xmlns:a16="http://schemas.microsoft.com/office/drawing/2014/main" id="{F258B3F5-0AD4-F041-946F-D00D334A8FF9}"/>
              </a:ext>
            </a:extLst>
          </p:cNvPr>
          <p:cNvSpPr>
            <a:spLocks noGrp="1"/>
          </p:cNvSpPr>
          <p:nvPr>
            <p:ph type="body" sz="quarter" idx="14"/>
          </p:nvPr>
        </p:nvSpPr>
        <p:spPr>
          <a:xfrm>
            <a:off x="220768" y="5501442"/>
            <a:ext cx="4751924" cy="1278963"/>
          </a:xfrm>
        </p:spPr>
        <p:txBody>
          <a:bodyPr>
            <a:normAutofit/>
          </a:bodyPr>
          <a:lstStyle/>
          <a:p>
            <a:pPr marL="342900" indent="-342900">
              <a:buAutoNum type="alphaLcParenBoth"/>
            </a:pPr>
            <a:r>
              <a:rPr lang="en-US" sz="1600" dirty="0"/>
              <a:t>An inductor connected across an ac generator.</a:t>
            </a:r>
          </a:p>
          <a:p>
            <a:pPr marL="342900" indent="-342900">
              <a:buAutoNum type="alphaLcParenBoth"/>
            </a:pPr>
            <a:r>
              <a:rPr lang="en-US" sz="1600" dirty="0"/>
              <a:t>The current </a:t>
            </a:r>
            <a:r>
              <a:rPr lang="en-US" sz="1600" i="1" dirty="0" err="1"/>
              <a:t>i</a:t>
            </a:r>
            <a:r>
              <a:rPr lang="en-US" sz="1600" i="1" baseline="-25000" dirty="0" err="1"/>
              <a:t>L</a:t>
            </a:r>
            <a:r>
              <a:rPr lang="en-US" sz="1600" dirty="0"/>
              <a:t>(</a:t>
            </a:r>
            <a:r>
              <a:rPr lang="en-US" sz="1600" i="1" dirty="0"/>
              <a:t>t</a:t>
            </a:r>
            <a:r>
              <a:rPr lang="en-US" sz="1600" dirty="0"/>
              <a:t>) through the inductor and the voltage </a:t>
            </a:r>
            <a:r>
              <a:rPr lang="en-US" sz="1600" i="1" dirty="0" err="1"/>
              <a:t>v</a:t>
            </a:r>
            <a:r>
              <a:rPr lang="en-US" sz="1600" i="1" baseline="-25000" dirty="0" err="1"/>
              <a:t>L</a:t>
            </a:r>
            <a:r>
              <a:rPr lang="en-US" sz="1600" dirty="0"/>
              <a:t>(</a:t>
            </a:r>
            <a:r>
              <a:rPr lang="en-US" sz="1600" i="1" dirty="0"/>
              <a:t>t</a:t>
            </a:r>
            <a:r>
              <a:rPr lang="en-US" sz="1600" dirty="0"/>
              <a:t>) across the inductor. Here </a:t>
            </a:r>
            <a:r>
              <a:rPr lang="en-US" sz="1600" i="1" dirty="0" err="1"/>
              <a:t>i</a:t>
            </a:r>
            <a:r>
              <a:rPr lang="en-US" sz="1600" i="1" baseline="-25000" dirty="0" err="1"/>
              <a:t>L</a:t>
            </a:r>
            <a:r>
              <a:rPr lang="en-US" sz="1600" dirty="0"/>
              <a:t>(</a:t>
            </a:r>
            <a:r>
              <a:rPr lang="en-US" sz="1600" i="1" dirty="0"/>
              <a:t>t</a:t>
            </a:r>
            <a:r>
              <a:rPr lang="en-US" sz="1600" dirty="0"/>
              <a:t>) lags </a:t>
            </a:r>
            <a:r>
              <a:rPr lang="en-US" sz="1600" i="1" dirty="0" err="1"/>
              <a:t>v</a:t>
            </a:r>
            <a:r>
              <a:rPr lang="en-US" sz="1600" i="1" baseline="-25000" dirty="0" err="1"/>
              <a:t>L</a:t>
            </a:r>
            <a:r>
              <a:rPr lang="en-US" sz="1600" dirty="0"/>
              <a:t>(</a:t>
            </a:r>
            <a:r>
              <a:rPr lang="en-US" sz="1600" i="1" dirty="0"/>
              <a:t>t</a:t>
            </a:r>
            <a:r>
              <a:rPr lang="en-US" sz="1600" dirty="0"/>
              <a:t>) by </a:t>
            </a:r>
            <a:r>
              <a:rPr lang="en-US" sz="1600" dirty="0">
                <a:latin typeface="Cambria Math"/>
                <a:ea typeface="Cambria Math"/>
              </a:rPr>
              <a:t>𝜋</a:t>
            </a:r>
            <a:r>
              <a:rPr lang="en-US" sz="1600" dirty="0">
                <a:latin typeface="Cambria Math"/>
                <a:cs typeface="Cambria Math"/>
              </a:rPr>
              <a:t>/</a:t>
            </a:r>
            <a:r>
              <a:rPr lang="en-US" sz="1600" dirty="0"/>
              <a:t>2 rad.</a:t>
            </a:r>
          </a:p>
        </p:txBody>
      </p:sp>
      <p:sp>
        <p:nvSpPr>
          <p:cNvPr id="18" name="Text Placeholder 6">
            <a:extLst>
              <a:ext uri="{FF2B5EF4-FFF2-40B4-BE49-F238E27FC236}">
                <a16:creationId xmlns:a16="http://schemas.microsoft.com/office/drawing/2014/main" id="{C51A6977-8A07-FF48-AF62-0765DBB27665}"/>
              </a:ext>
            </a:extLst>
          </p:cNvPr>
          <p:cNvSpPr txBox="1">
            <a:spLocks/>
          </p:cNvSpPr>
          <p:nvPr/>
        </p:nvSpPr>
        <p:spPr>
          <a:xfrm>
            <a:off x="5175339" y="5614976"/>
            <a:ext cx="3865919" cy="10735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chemeClr val="tx1"/>
                </a:solidFill>
              </a:rPr>
              <a:t>The phasor diagram for the inductor of </a:t>
            </a:r>
            <a:r>
              <a:rPr lang="en-US" sz="1600" b="1" dirty="0">
                <a:solidFill>
                  <a:srgbClr val="6CB255"/>
                </a:solidFill>
              </a:rPr>
              <a:t>Figure 15.9</a:t>
            </a:r>
            <a:r>
              <a:rPr lang="en-US" sz="1600" dirty="0">
                <a:solidFill>
                  <a:schemeClr val="tx1"/>
                </a:solidFill>
              </a:rPr>
              <a:t>. The current phasor </a:t>
            </a:r>
            <a:r>
              <a:rPr lang="en-US" sz="1600" dirty="0">
                <a:solidFill>
                  <a:srgbClr val="FF0000"/>
                </a:solidFill>
              </a:rPr>
              <a:t>lags</a:t>
            </a:r>
            <a:r>
              <a:rPr lang="en-US" sz="1600" dirty="0">
                <a:solidFill>
                  <a:schemeClr val="tx1"/>
                </a:solidFill>
              </a:rPr>
              <a:t> the voltage phasor by </a:t>
            </a:r>
            <a:r>
              <a:rPr lang="en-US" sz="1600" dirty="0">
                <a:solidFill>
                  <a:schemeClr val="tx1"/>
                </a:solidFill>
                <a:latin typeface="Cambria Math"/>
                <a:ea typeface="Cambria Math"/>
              </a:rPr>
              <a:t>𝜋</a:t>
            </a:r>
            <a:r>
              <a:rPr lang="en-US" sz="1600" dirty="0">
                <a:solidFill>
                  <a:schemeClr val="tx1"/>
                </a:solidFill>
                <a:latin typeface="Cambria Math"/>
                <a:cs typeface="Cambria Math"/>
              </a:rPr>
              <a:t>/</a:t>
            </a:r>
            <a:r>
              <a:rPr lang="en-US" sz="1600" dirty="0">
                <a:solidFill>
                  <a:schemeClr val="tx1"/>
                </a:solidFill>
              </a:rPr>
              <a:t>2</a:t>
            </a:r>
            <a:r>
              <a:rPr lang="en-US" sz="1600" dirty="0"/>
              <a:t> </a:t>
            </a:r>
            <a:r>
              <a:rPr lang="en-US" sz="1600" dirty="0">
                <a:solidFill>
                  <a:schemeClr val="tx1"/>
                </a:solidFill>
              </a:rPr>
              <a:t>rad as they both rotate with the same angular frequency.</a:t>
            </a:r>
          </a:p>
        </p:txBody>
      </p:sp>
      <p:pic>
        <p:nvPicPr>
          <p:cNvPr id="12" name="Picture Placeholder 1" descr="CNX_UPhysics_32_02_acinduct.jpg">
            <a:extLst>
              <a:ext uri="{FF2B5EF4-FFF2-40B4-BE49-F238E27FC236}">
                <a16:creationId xmlns:a16="http://schemas.microsoft.com/office/drawing/2014/main" id="{738B2A3A-234C-A84B-904D-C0BF25B47D5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8028" r="67188" b="-2048"/>
          <a:stretch/>
        </p:blipFill>
        <p:spPr>
          <a:xfrm>
            <a:off x="470101" y="1459306"/>
            <a:ext cx="2208944" cy="1861517"/>
          </a:xfrm>
          <a:prstGeom prst="rect">
            <a:avLst/>
          </a:prstGeom>
        </p:spPr>
      </p:pic>
      <p:pic>
        <p:nvPicPr>
          <p:cNvPr id="13" name="Picture Placeholder 1" descr="CNX_UPhysics_32_02_acinduct.jpg">
            <a:extLst>
              <a:ext uri="{FF2B5EF4-FFF2-40B4-BE49-F238E27FC236}">
                <a16:creationId xmlns:a16="http://schemas.microsoft.com/office/drawing/2014/main" id="{4140A0CA-3996-F34F-AD6D-33131B7CA46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6798" t="-7184" b="-15952"/>
          <a:stretch/>
        </p:blipFill>
        <p:spPr>
          <a:xfrm>
            <a:off x="301862" y="3162600"/>
            <a:ext cx="4101684" cy="2629905"/>
          </a:xfrm>
          <a:prstGeom prst="rect">
            <a:avLst/>
          </a:prstGeom>
        </p:spPr>
      </p:pic>
      <p:pic>
        <p:nvPicPr>
          <p:cNvPr id="19" name="Picture Placeholder 1" descr="CNX_UPhysics_32_02_phasorind.jpg">
            <a:extLst>
              <a:ext uri="{FF2B5EF4-FFF2-40B4-BE49-F238E27FC236}">
                <a16:creationId xmlns:a16="http://schemas.microsoft.com/office/drawing/2014/main" id="{2F3C7F12-73AB-C846-9218-9AAB4D8D743B}"/>
              </a:ext>
            </a:extLst>
          </p:cNvPr>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3890" r="-3890"/>
          <a:stretch>
            <a:fillRect/>
          </a:stretch>
        </p:blipFill>
        <p:spPr>
          <a:xfrm>
            <a:off x="5861797" y="2180196"/>
            <a:ext cx="2655479" cy="3461532"/>
          </a:xfrm>
        </p:spPr>
      </p:pic>
      <p:pic>
        <p:nvPicPr>
          <p:cNvPr id="17" name="Picture 16">
            <a:extLst>
              <a:ext uri="{FF2B5EF4-FFF2-40B4-BE49-F238E27FC236}">
                <a16:creationId xmlns:a16="http://schemas.microsoft.com/office/drawing/2014/main" id="{D9E94169-866A-0E44-A282-3F1FA28AD9D2}"/>
              </a:ext>
            </a:extLst>
          </p:cNvPr>
          <p:cNvPicPr>
            <a:picLocks noChangeAspect="1"/>
          </p:cNvPicPr>
          <p:nvPr/>
        </p:nvPicPr>
        <p:blipFill>
          <a:blip r:embed="rId5"/>
          <a:stretch>
            <a:fillRect/>
          </a:stretch>
        </p:blipFill>
        <p:spPr>
          <a:xfrm>
            <a:off x="6992718" y="3369751"/>
            <a:ext cx="1801961" cy="282511"/>
          </a:xfrm>
          <a:prstGeom prst="rect">
            <a:avLst/>
          </a:prstGeom>
          <a:noFill/>
          <a:ln w="38100">
            <a:solidFill>
              <a:srgbClr val="FF0000"/>
            </a:solidFill>
          </a:ln>
        </p:spPr>
      </p:pic>
      <p:pic>
        <p:nvPicPr>
          <p:cNvPr id="4" name="Picture 3">
            <a:extLst>
              <a:ext uri="{FF2B5EF4-FFF2-40B4-BE49-F238E27FC236}">
                <a16:creationId xmlns:a16="http://schemas.microsoft.com/office/drawing/2014/main" id="{16DE39A1-17A9-6C41-8C6F-D23EF938B952}"/>
              </a:ext>
            </a:extLst>
          </p:cNvPr>
          <p:cNvPicPr>
            <a:picLocks noChangeAspect="1"/>
          </p:cNvPicPr>
          <p:nvPr/>
        </p:nvPicPr>
        <p:blipFill>
          <a:blip r:embed="rId6"/>
          <a:stretch>
            <a:fillRect/>
          </a:stretch>
        </p:blipFill>
        <p:spPr>
          <a:xfrm>
            <a:off x="7120441" y="4151173"/>
            <a:ext cx="1746156" cy="348192"/>
          </a:xfrm>
          <a:prstGeom prst="rect">
            <a:avLst/>
          </a:prstGeom>
          <a:ln w="38100">
            <a:solidFill>
              <a:srgbClr val="0070C0"/>
            </a:solidFill>
          </a:ln>
        </p:spPr>
      </p:pic>
    </p:spTree>
    <p:extLst>
      <p:ext uri="{BB962C8B-B14F-4D97-AF65-F5344CB8AC3E}">
        <p14:creationId xmlns:p14="http://schemas.microsoft.com/office/powerpoint/2010/main" val="351457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4590CFAF-6F76-A74D-8E7F-60E8DA27339B}"/>
              </a:ext>
            </a:extLst>
          </p:cNvPr>
          <p:cNvSpPr txBox="1">
            <a:spLocks noChangeArrowheads="1"/>
          </p:cNvSpPr>
          <p:nvPr/>
        </p:nvSpPr>
        <p:spPr>
          <a:xfrm>
            <a:off x="225968" y="1369972"/>
            <a:ext cx="8640630" cy="5369876"/>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A circuit that contains a resistor (R), capacitor (C), and an inductor (L) is called a RLC circuit. </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Using </a:t>
            </a:r>
            <a:r>
              <a:rPr lang="en-US" altLang="en-US" sz="1800" dirty="0" err="1"/>
              <a:t>Kirchoff’s</a:t>
            </a:r>
            <a:r>
              <a:rPr lang="en-US" altLang="en-US" sz="1800" dirty="0"/>
              <a:t> laws to sum the voltages across each element yields a </a:t>
            </a:r>
            <a:r>
              <a:rPr lang="en-US" altLang="en-US" sz="1800" dirty="0">
                <a:solidFill>
                  <a:srgbClr val="FF0000"/>
                </a:solidFill>
              </a:rPr>
              <a:t>2</a:t>
            </a:r>
            <a:r>
              <a:rPr lang="en-US" altLang="en-US" sz="1800" baseline="30000" dirty="0">
                <a:solidFill>
                  <a:srgbClr val="FF0000"/>
                </a:solidFill>
              </a:rPr>
              <a:t>nd</a:t>
            </a:r>
            <a:r>
              <a:rPr lang="en-US" altLang="en-US" sz="1800" dirty="0">
                <a:solidFill>
                  <a:srgbClr val="FF0000"/>
                </a:solidFill>
              </a:rPr>
              <a:t> order, differential equation</a:t>
            </a:r>
            <a:r>
              <a:rPr lang="en-US" altLang="en-US" sz="1800" dirty="0"/>
              <a:t>: </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endParaRPr lang="en-US" altLang="en-US" sz="1800" dirty="0"/>
          </a:p>
          <a:p>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This is the same as a </a:t>
            </a:r>
            <a:r>
              <a:rPr lang="en-US" altLang="en-US" sz="1800" dirty="0">
                <a:solidFill>
                  <a:srgbClr val="0432FF"/>
                </a:solidFill>
              </a:rPr>
              <a:t>damped, forced, harmonic oscillator</a:t>
            </a:r>
            <a:r>
              <a:rPr lang="en-US" altLang="en-US" sz="1800" dirty="0"/>
              <a:t>. </a:t>
            </a:r>
          </a:p>
        </p:txBody>
      </p:sp>
      <p:sp>
        <p:nvSpPr>
          <p:cNvPr id="5" name="Title 4">
            <a:extLst>
              <a:ext uri="{FF2B5EF4-FFF2-40B4-BE49-F238E27FC236}">
                <a16:creationId xmlns:a16="http://schemas.microsoft.com/office/drawing/2014/main" id="{7AAD77D1-80B2-F744-91B5-00A0300785F3}"/>
              </a:ext>
            </a:extLst>
          </p:cNvPr>
          <p:cNvSpPr>
            <a:spLocks noGrp="1"/>
          </p:cNvSpPr>
          <p:nvPr>
            <p:ph type="title"/>
          </p:nvPr>
        </p:nvSpPr>
        <p:spPr>
          <a:xfrm>
            <a:off x="225968" y="818538"/>
            <a:ext cx="6996765" cy="447042"/>
          </a:xfrm>
        </p:spPr>
        <p:txBody>
          <a:bodyPr>
            <a:normAutofit/>
          </a:bodyPr>
          <a:lstStyle/>
          <a:p>
            <a:r>
              <a:rPr lang="en-US" sz="2000" dirty="0"/>
              <a:t>resistors, capacitors, inductors in series</a:t>
            </a:r>
          </a:p>
        </p:txBody>
      </p:sp>
      <p:sp>
        <p:nvSpPr>
          <p:cNvPr id="10" name="Shape 186">
            <a:extLst>
              <a:ext uri="{FF2B5EF4-FFF2-40B4-BE49-F238E27FC236}">
                <a16:creationId xmlns:a16="http://schemas.microsoft.com/office/drawing/2014/main" id="{CAE3925C-F393-A045-93F6-0705B78EA978}"/>
              </a:ext>
            </a:extLst>
          </p:cNvPr>
          <p:cNvSpPr/>
          <p:nvPr/>
        </p:nvSpPr>
        <p:spPr>
          <a:xfrm>
            <a:off x="225969" y="231547"/>
            <a:ext cx="6019005" cy="48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a:uFillTx/>
              </a:defRPr>
            </a:pPr>
            <a:r>
              <a:rPr lang="en-US" sz="2000" b="1" dirty="0">
                <a:uFill>
                  <a:solidFill/>
                </a:uFill>
                <a:latin typeface="+mj-lt"/>
              </a:rPr>
              <a:t>15</a:t>
            </a:r>
            <a:r>
              <a:rPr sz="2000" b="1" dirty="0">
                <a:uFill>
                  <a:solidFill/>
                </a:uFill>
                <a:latin typeface="+mj-lt"/>
              </a:rPr>
              <a:t>.</a:t>
            </a:r>
            <a:r>
              <a:rPr lang="en-US" sz="2000" b="1" dirty="0">
                <a:uFill>
                  <a:solidFill/>
                </a:uFill>
                <a:latin typeface="+mj-lt"/>
              </a:rPr>
              <a:t>3</a:t>
            </a:r>
            <a:r>
              <a:rPr sz="2000" b="1" dirty="0">
                <a:uFill>
                  <a:solidFill/>
                </a:uFill>
                <a:latin typeface="+mj-lt"/>
              </a:rPr>
              <a:t> </a:t>
            </a:r>
            <a:r>
              <a:rPr lang="en-US" sz="2000" b="1" dirty="0">
                <a:solidFill>
                  <a:srgbClr val="0433FF"/>
                </a:solidFill>
                <a:uFill>
                  <a:solidFill>
                    <a:srgbClr val="0433FF"/>
                  </a:solidFill>
                </a:uFill>
                <a:latin typeface="+mj-lt"/>
              </a:rPr>
              <a:t>RLC SERIES CIRCUIT</a:t>
            </a:r>
            <a:endParaRPr sz="2000" b="1" dirty="0">
              <a:solidFill>
                <a:srgbClr val="0433FF"/>
              </a:solidFill>
              <a:uFill>
                <a:solidFill>
                  <a:srgbClr val="0433FF"/>
                </a:solidFill>
              </a:uFill>
              <a:latin typeface="+mj-lt"/>
            </a:endParaRPr>
          </a:p>
        </p:txBody>
      </p:sp>
      <p:pic>
        <p:nvPicPr>
          <p:cNvPr id="17" name="Picture 16" descr="L_frac_d_i_d_t_+.pdf">
            <a:extLst>
              <a:ext uri="{FF2B5EF4-FFF2-40B4-BE49-F238E27FC236}">
                <a16:creationId xmlns:a16="http://schemas.microsoft.com/office/drawing/2014/main" id="{FB17D7F1-566E-7145-BF39-010C560398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51980" y="4285252"/>
            <a:ext cx="3155788" cy="587843"/>
          </a:xfrm>
          <a:prstGeom prst="rect">
            <a:avLst/>
          </a:prstGeom>
        </p:spPr>
      </p:pic>
      <p:sp>
        <p:nvSpPr>
          <p:cNvPr id="20" name="Right Arrow 19">
            <a:extLst>
              <a:ext uri="{FF2B5EF4-FFF2-40B4-BE49-F238E27FC236}">
                <a16:creationId xmlns:a16="http://schemas.microsoft.com/office/drawing/2014/main" id="{28C80156-4F3A-D741-A754-68131ABE2E30}"/>
              </a:ext>
            </a:extLst>
          </p:cNvPr>
          <p:cNvSpPr/>
          <p:nvPr/>
        </p:nvSpPr>
        <p:spPr bwMode="auto">
          <a:xfrm rot="5400000">
            <a:off x="3580524" y="5084149"/>
            <a:ext cx="504056"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66" charset="0"/>
            </a:endParaRPr>
          </a:p>
        </p:txBody>
      </p:sp>
      <p:sp>
        <p:nvSpPr>
          <p:cNvPr id="21" name="TextBox 20">
            <a:extLst>
              <a:ext uri="{FF2B5EF4-FFF2-40B4-BE49-F238E27FC236}">
                <a16:creationId xmlns:a16="http://schemas.microsoft.com/office/drawing/2014/main" id="{6994A27F-4A72-5B43-8630-5F84266ADF10}"/>
              </a:ext>
            </a:extLst>
          </p:cNvPr>
          <p:cNvSpPr txBox="1"/>
          <p:nvPr/>
        </p:nvSpPr>
        <p:spPr>
          <a:xfrm>
            <a:off x="4129874" y="5070724"/>
            <a:ext cx="1239179" cy="307777"/>
          </a:xfrm>
          <a:prstGeom prst="rect">
            <a:avLst/>
          </a:prstGeom>
          <a:noFill/>
        </p:spPr>
        <p:txBody>
          <a:bodyPr wrap="none" rtlCol="0">
            <a:spAutoFit/>
          </a:bodyPr>
          <a:lstStyle/>
          <a:p>
            <a:r>
              <a:rPr lang="en-US" sz="1400" dirty="0"/>
              <a:t>(differentiate)</a:t>
            </a:r>
          </a:p>
        </p:txBody>
      </p:sp>
      <p:pic>
        <p:nvPicPr>
          <p:cNvPr id="22" name="Picture 21" descr="L_frac_d^2_i_d_t.pdf">
            <a:extLst>
              <a:ext uri="{FF2B5EF4-FFF2-40B4-BE49-F238E27FC236}">
                <a16:creationId xmlns:a16="http://schemas.microsoft.com/office/drawing/2014/main" id="{926F4AF2-4E7D-CF45-BD17-B35AF043584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51980" y="5584585"/>
            <a:ext cx="3988606" cy="646154"/>
          </a:xfrm>
          <a:prstGeom prst="rect">
            <a:avLst/>
          </a:prstGeom>
        </p:spPr>
      </p:pic>
      <p:pic>
        <p:nvPicPr>
          <p:cNvPr id="23" name="Picture Placeholder 1" descr="CNX_UPhysics_32_03_acrlc.jpg">
            <a:extLst>
              <a:ext uri="{FF2B5EF4-FFF2-40B4-BE49-F238E27FC236}">
                <a16:creationId xmlns:a16="http://schemas.microsoft.com/office/drawing/2014/main" id="{693ACB40-F3CB-7E4D-B7DF-0F25B30200D2}"/>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39037" r="72030" b="-5023"/>
          <a:stretch/>
        </p:blipFill>
        <p:spPr>
          <a:xfrm>
            <a:off x="2760890" y="1847186"/>
            <a:ext cx="1855291" cy="1726576"/>
          </a:xfrm>
          <a:prstGeom prst="rect">
            <a:avLst/>
          </a:prstGeom>
        </p:spPr>
      </p:pic>
      <p:sp>
        <p:nvSpPr>
          <p:cNvPr id="24" name="Title 4">
            <a:extLst>
              <a:ext uri="{FF2B5EF4-FFF2-40B4-BE49-F238E27FC236}">
                <a16:creationId xmlns:a16="http://schemas.microsoft.com/office/drawing/2014/main" id="{927FD5BF-557D-E746-91AD-5313A39A3F6C}"/>
              </a:ext>
            </a:extLst>
          </p:cNvPr>
          <p:cNvSpPr txBox="1">
            <a:spLocks/>
          </p:cNvSpPr>
          <p:nvPr/>
        </p:nvSpPr>
        <p:spPr>
          <a:xfrm>
            <a:off x="5450440" y="2263431"/>
            <a:ext cx="2018872" cy="447043"/>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a:t>Figure 15.11</a:t>
            </a:r>
          </a:p>
        </p:txBody>
      </p:sp>
    </p:spTree>
    <p:extLst>
      <p:ext uri="{BB962C8B-B14F-4D97-AF65-F5344CB8AC3E}">
        <p14:creationId xmlns:p14="http://schemas.microsoft.com/office/powerpoint/2010/main" val="1117088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F722EFD3-CDC4-1942-9EF6-12FA69A50B46}"/>
              </a:ext>
            </a:extLst>
          </p:cNvPr>
          <p:cNvSpPr txBox="1">
            <a:spLocks/>
          </p:cNvSpPr>
          <p:nvPr/>
        </p:nvSpPr>
        <p:spPr>
          <a:xfrm>
            <a:off x="195146" y="341061"/>
            <a:ext cx="5866607" cy="4470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a:t>RLC Phasor diagram</a:t>
            </a:r>
          </a:p>
        </p:txBody>
      </p:sp>
      <p:pic>
        <p:nvPicPr>
          <p:cNvPr id="16" name="Picture Placeholder 1" descr="CNX_UPhysics_32_03_acrlc.jpg">
            <a:extLst>
              <a:ext uri="{FF2B5EF4-FFF2-40B4-BE49-F238E27FC236}">
                <a16:creationId xmlns:a16="http://schemas.microsoft.com/office/drawing/2014/main" id="{7EE82373-8081-BA4D-A0E7-CFA37529D4FD}"/>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31793" t="-5023" b="-5023"/>
          <a:stretch/>
        </p:blipFill>
        <p:spPr>
          <a:xfrm>
            <a:off x="335731" y="2049101"/>
            <a:ext cx="3759962" cy="2392965"/>
          </a:xfrm>
        </p:spPr>
      </p:pic>
      <p:pic>
        <p:nvPicPr>
          <p:cNvPr id="20" name="Picture Placeholder 1" descr="CNX_UPhysics_32_03_phasorrlc.jpg">
            <a:extLst>
              <a:ext uri="{FF2B5EF4-FFF2-40B4-BE49-F238E27FC236}">
                <a16:creationId xmlns:a16="http://schemas.microsoft.com/office/drawing/2014/main" id="{7C2365AA-288D-0148-8EDF-57E6802FC86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93" b="-197"/>
          <a:stretch/>
        </p:blipFill>
        <p:spPr>
          <a:xfrm>
            <a:off x="5777817" y="1304232"/>
            <a:ext cx="2603058" cy="2946026"/>
          </a:xfrm>
          <a:prstGeom prst="rect">
            <a:avLst/>
          </a:prstGeom>
        </p:spPr>
      </p:pic>
      <p:sp>
        <p:nvSpPr>
          <p:cNvPr id="21" name="Title 4">
            <a:extLst>
              <a:ext uri="{FF2B5EF4-FFF2-40B4-BE49-F238E27FC236}">
                <a16:creationId xmlns:a16="http://schemas.microsoft.com/office/drawing/2014/main" id="{0AE64AD6-7D7A-8D41-96B7-7EA89C373D72}"/>
              </a:ext>
            </a:extLst>
          </p:cNvPr>
          <p:cNvSpPr txBox="1">
            <a:spLocks/>
          </p:cNvSpPr>
          <p:nvPr/>
        </p:nvSpPr>
        <p:spPr>
          <a:xfrm>
            <a:off x="6698751" y="808411"/>
            <a:ext cx="2113557" cy="437887"/>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a:t>Figure 15.12</a:t>
            </a:r>
          </a:p>
        </p:txBody>
      </p:sp>
      <p:sp>
        <p:nvSpPr>
          <p:cNvPr id="9" name="TextBox 8">
            <a:extLst>
              <a:ext uri="{FF2B5EF4-FFF2-40B4-BE49-F238E27FC236}">
                <a16:creationId xmlns:a16="http://schemas.microsoft.com/office/drawing/2014/main" id="{2356FAC8-5C12-6048-9B41-DFB1A90AF748}"/>
              </a:ext>
            </a:extLst>
          </p:cNvPr>
          <p:cNvSpPr txBox="1"/>
          <p:nvPr/>
        </p:nvSpPr>
        <p:spPr>
          <a:xfrm>
            <a:off x="195146" y="868073"/>
            <a:ext cx="6503605" cy="1200329"/>
          </a:xfrm>
          <a:prstGeom prst="rect">
            <a:avLst/>
          </a:prstGeom>
          <a:noFill/>
        </p:spPr>
        <p:txBody>
          <a:bodyPr wrap="square" rtlCol="0">
            <a:spAutoFit/>
          </a:bodyPr>
          <a:lstStyle/>
          <a:p>
            <a:pPr marL="285750" indent="-285750">
              <a:buClr>
                <a:srgbClr val="6CB255"/>
              </a:buClr>
              <a:buFont typeface="Arial" panose="020B0604020202020204" pitchFamily="34" charset="0"/>
              <a:buChar char="•"/>
            </a:pPr>
            <a:r>
              <a:rPr lang="en-US" dirty="0"/>
              <a:t>Phasor diagrams offer an alternative method to analyze RLC circuits without having to solve a differential equation.</a:t>
            </a:r>
          </a:p>
          <a:p>
            <a:pPr marL="285750" indent="-285750">
              <a:buClr>
                <a:srgbClr val="6CB255"/>
              </a:buClr>
              <a:buFont typeface="Arial" panose="020B0604020202020204" pitchFamily="34" charset="0"/>
              <a:buChar char="•"/>
            </a:pPr>
            <a:endParaRPr lang="en-US" dirty="0"/>
          </a:p>
          <a:p>
            <a:pPr marL="285750" indent="-285750">
              <a:buClr>
                <a:srgbClr val="6CB255"/>
              </a:buClr>
              <a:buFont typeface="Arial" panose="020B0604020202020204" pitchFamily="34" charset="0"/>
              <a:buChar char="•"/>
            </a:pPr>
            <a:r>
              <a:rPr lang="en-US" dirty="0"/>
              <a:t>The results presented here correspond to the </a:t>
            </a:r>
            <a:r>
              <a:rPr lang="en-US" dirty="0">
                <a:solidFill>
                  <a:srgbClr val="0432FF"/>
                </a:solidFill>
              </a:rPr>
              <a:t>steady state</a:t>
            </a:r>
            <a:r>
              <a:rPr lang="en-US" dirty="0"/>
              <a:t>. </a:t>
            </a:r>
          </a:p>
        </p:txBody>
      </p:sp>
      <p:sp>
        <p:nvSpPr>
          <p:cNvPr id="2" name="TextBox 1">
            <a:extLst>
              <a:ext uri="{FF2B5EF4-FFF2-40B4-BE49-F238E27FC236}">
                <a16:creationId xmlns:a16="http://schemas.microsoft.com/office/drawing/2014/main" id="{E49ED057-1442-B94A-B2A8-19E126B7E70C}"/>
              </a:ext>
            </a:extLst>
          </p:cNvPr>
          <p:cNvSpPr txBox="1"/>
          <p:nvPr/>
        </p:nvSpPr>
        <p:spPr>
          <a:xfrm>
            <a:off x="4628291" y="3045528"/>
            <a:ext cx="825867" cy="400110"/>
          </a:xfrm>
          <a:prstGeom prst="rect">
            <a:avLst/>
          </a:prstGeom>
          <a:solidFill>
            <a:srgbClr val="FFC000"/>
          </a:solidFill>
          <a:ln w="38100">
            <a:solidFill>
              <a:srgbClr val="FF0000"/>
            </a:solidFill>
          </a:ln>
        </p:spPr>
        <p:txBody>
          <a:bodyPr wrap="none" rtlCol="0">
            <a:spAutoFit/>
          </a:bodyPr>
          <a:lstStyle/>
          <a:p>
            <a:r>
              <a:rPr lang="en-US" sz="2000" dirty="0"/>
              <a:t>CIVIL</a:t>
            </a:r>
          </a:p>
        </p:txBody>
      </p:sp>
      <p:graphicFrame>
        <p:nvGraphicFramePr>
          <p:cNvPr id="10" name="Table 9">
            <a:extLst>
              <a:ext uri="{FF2B5EF4-FFF2-40B4-BE49-F238E27FC236}">
                <a16:creationId xmlns:a16="http://schemas.microsoft.com/office/drawing/2014/main" id="{5A6F56A7-0A2A-234C-A518-BA6FF5CA8C8B}"/>
              </a:ext>
            </a:extLst>
          </p:cNvPr>
          <p:cNvGraphicFramePr>
            <a:graphicFrameLocks noGrp="1"/>
          </p:cNvGraphicFramePr>
          <p:nvPr>
            <p:extLst>
              <p:ext uri="{D42A27DB-BD31-4B8C-83A1-F6EECF244321}">
                <p14:modId xmlns:p14="http://schemas.microsoft.com/office/powerpoint/2010/main" val="2396998580"/>
              </p:ext>
            </p:extLst>
          </p:nvPr>
        </p:nvGraphicFramePr>
        <p:xfrm>
          <a:off x="472610" y="4823420"/>
          <a:ext cx="8096037" cy="1599348"/>
        </p:xfrm>
        <a:graphic>
          <a:graphicData uri="http://schemas.openxmlformats.org/drawingml/2006/table">
            <a:tbl>
              <a:tblPr firstRow="1" bandRow="1">
                <a:tableStyleId>{912C8C85-51F0-491E-9774-3900AFEF0FD7}</a:tableStyleId>
              </a:tblPr>
              <a:tblGrid>
                <a:gridCol w="1562394">
                  <a:extLst>
                    <a:ext uri="{9D8B030D-6E8A-4147-A177-3AD203B41FA5}">
                      <a16:colId xmlns:a16="http://schemas.microsoft.com/office/drawing/2014/main" val="20000"/>
                    </a:ext>
                  </a:extLst>
                </a:gridCol>
                <a:gridCol w="1676021">
                  <a:extLst>
                    <a:ext uri="{9D8B030D-6E8A-4147-A177-3AD203B41FA5}">
                      <a16:colId xmlns:a16="http://schemas.microsoft.com/office/drawing/2014/main" val="20001"/>
                    </a:ext>
                  </a:extLst>
                </a:gridCol>
                <a:gridCol w="1519782">
                  <a:extLst>
                    <a:ext uri="{9D8B030D-6E8A-4147-A177-3AD203B41FA5}">
                      <a16:colId xmlns:a16="http://schemas.microsoft.com/office/drawing/2014/main" val="20002"/>
                    </a:ext>
                  </a:extLst>
                </a:gridCol>
                <a:gridCol w="1386212">
                  <a:extLst>
                    <a:ext uri="{9D8B030D-6E8A-4147-A177-3AD203B41FA5}">
                      <a16:colId xmlns:a16="http://schemas.microsoft.com/office/drawing/2014/main" val="20003"/>
                    </a:ext>
                  </a:extLst>
                </a:gridCol>
                <a:gridCol w="1951628">
                  <a:extLst>
                    <a:ext uri="{9D8B030D-6E8A-4147-A177-3AD203B41FA5}">
                      <a16:colId xmlns:a16="http://schemas.microsoft.com/office/drawing/2014/main" val="20004"/>
                    </a:ext>
                  </a:extLst>
                </a:gridCol>
              </a:tblGrid>
              <a:tr h="536189">
                <a:tc>
                  <a:txBody>
                    <a:bodyPr/>
                    <a:lstStyle/>
                    <a:p>
                      <a:pPr algn="ctr"/>
                      <a:r>
                        <a:rPr lang="en-US" sz="1600" dirty="0"/>
                        <a:t>Circuit Element</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600" dirty="0"/>
                        <a:t>Relationship</a:t>
                      </a:r>
                      <a:endParaRPr lang="en-US" sz="1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600" dirty="0"/>
                        <a:t>Reactance</a:t>
                      </a:r>
                    </a:p>
                    <a:p>
                      <a:pPr algn="ctr"/>
                      <a:r>
                        <a:rPr lang="en-US" sz="1600" b="0" dirty="0"/>
                        <a:t>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600" dirty="0"/>
                        <a:t>Phase</a:t>
                      </a:r>
                    </a:p>
                    <a:p>
                      <a:pPr algn="ctr"/>
                      <a:r>
                        <a:rPr lang="en-US" sz="1600" b="0" dirty="0">
                          <a:latin typeface="Symbol" charset="2"/>
                          <a:cs typeface="Symbol" charset="2"/>
                        </a:rPr>
                        <a:t>q</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600" dirty="0"/>
                        <a:t>Angle </a:t>
                      </a:r>
                    </a:p>
                    <a:p>
                      <a:pPr algn="ctr"/>
                      <a:r>
                        <a:rPr lang="en-US" sz="1600" dirty="0"/>
                        <a:t>Notation</a:t>
                      </a: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10425">
                <a:tc>
                  <a:txBody>
                    <a:bodyPr/>
                    <a:lstStyle/>
                    <a:p>
                      <a:pPr algn="ctr"/>
                      <a:r>
                        <a:rPr lang="en-US" sz="1600" dirty="0"/>
                        <a:t>Resistor</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VR = I 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in phase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6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49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Capacitor</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V</a:t>
                      </a:r>
                      <a:r>
                        <a:rPr lang="en-US" sz="1600" baseline="-25000" dirty="0"/>
                        <a:t>C</a:t>
                      </a:r>
                      <a:r>
                        <a:rPr lang="en-US" sz="1600" dirty="0"/>
                        <a:t> = I X</a:t>
                      </a:r>
                      <a:r>
                        <a:rPr lang="en-US" sz="1600" baseline="-25000" dirty="0"/>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X</a:t>
                      </a:r>
                      <a:r>
                        <a:rPr lang="en-US" sz="1600" baseline="-25000" dirty="0"/>
                        <a:t>C</a:t>
                      </a:r>
                      <a:r>
                        <a:rPr lang="en-US" sz="1600" dirty="0"/>
                        <a:t> = 1/</a:t>
                      </a:r>
                      <a:r>
                        <a:rPr lang="en-US" sz="1600" dirty="0" err="1">
                          <a:latin typeface="Symbol" charset="2"/>
                          <a:cs typeface="Symbol" charset="2"/>
                        </a:rPr>
                        <a:t>w</a:t>
                      </a:r>
                      <a:r>
                        <a:rPr lang="en-US" sz="1600" dirty="0" err="1"/>
                        <a:t>C</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solidFill>
                            <a:srgbClr val="0000FF"/>
                          </a:solidFill>
                        </a:rPr>
                        <a:t>Leads +90</a:t>
                      </a:r>
                      <a:r>
                        <a:rPr lang="en-US" sz="1600" baseline="30000" dirty="0">
                          <a:solidFill>
                            <a:srgbClr val="0000FF"/>
                          </a:solidFill>
                        </a:rPr>
                        <a: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6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10425">
                <a:tc>
                  <a:txBody>
                    <a:bodyPr/>
                    <a:lstStyle/>
                    <a:p>
                      <a:pPr algn="ctr"/>
                      <a:r>
                        <a:rPr lang="en-US" sz="1600" dirty="0"/>
                        <a:t>Inductor</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V</a:t>
                      </a:r>
                      <a:r>
                        <a:rPr lang="en-US" sz="1600" baseline="-25000" dirty="0">
                          <a:latin typeface="+mn-lt"/>
                        </a:rPr>
                        <a:t>L</a:t>
                      </a:r>
                      <a:r>
                        <a:rPr lang="en-US" sz="1600" dirty="0">
                          <a:latin typeface="+mn-lt"/>
                        </a:rPr>
                        <a:t> = I X</a:t>
                      </a:r>
                      <a:r>
                        <a:rPr lang="en-US" sz="1600" baseline="-25000" dirty="0">
                          <a:latin typeface="+mn-lt"/>
                        </a:rPr>
                        <a:t>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cs typeface="Symbol" charset="2"/>
                        </a:rPr>
                        <a:t>X</a:t>
                      </a:r>
                      <a:r>
                        <a:rPr lang="en-US" sz="1600" baseline="-25000" dirty="0">
                          <a:latin typeface="+mn-lt"/>
                          <a:cs typeface="Symbol" charset="2"/>
                        </a:rPr>
                        <a:t>L</a:t>
                      </a:r>
                      <a:r>
                        <a:rPr lang="en-US" sz="1600" dirty="0">
                          <a:latin typeface="+mn-lt"/>
                          <a:cs typeface="Symbol" charset="2"/>
                        </a:rPr>
                        <a:t> = </a:t>
                      </a:r>
                      <a:r>
                        <a:rPr lang="en-US" sz="1600" dirty="0" err="1">
                          <a:latin typeface="Symbol" charset="2"/>
                          <a:cs typeface="Symbol" charset="2"/>
                        </a:rPr>
                        <a:t>w</a:t>
                      </a:r>
                      <a:r>
                        <a:rPr lang="en-US" sz="1600" dirty="0" err="1"/>
                        <a:t>L</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Lags -90</a:t>
                      </a:r>
                      <a:r>
                        <a:rPr lang="en-US" sz="1600" baseline="30000" dirty="0">
                          <a:solidFill>
                            <a:srgbClr val="FF0000"/>
                          </a:solidFill>
                        </a:rPr>
                        <a: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itle 4"/>
          <p:cNvSpPr>
            <a:spLocks noGrp="1"/>
          </p:cNvSpPr>
          <p:nvPr>
            <p:ph type="title"/>
          </p:nvPr>
        </p:nvSpPr>
        <p:spPr>
          <a:xfrm>
            <a:off x="573103" y="2068402"/>
            <a:ext cx="2113557" cy="437887"/>
          </a:xfrm>
        </p:spPr>
        <p:txBody>
          <a:bodyPr>
            <a:normAutofit/>
          </a:bodyPr>
          <a:lstStyle/>
          <a:p>
            <a:r>
              <a:rPr lang="en-US" sz="2000" dirty="0"/>
              <a:t>Figure 15.11</a:t>
            </a:r>
          </a:p>
        </p:txBody>
      </p:sp>
      <p:grpSp>
        <p:nvGrpSpPr>
          <p:cNvPr id="14" name="Group 13">
            <a:extLst>
              <a:ext uri="{FF2B5EF4-FFF2-40B4-BE49-F238E27FC236}">
                <a16:creationId xmlns:a16="http://schemas.microsoft.com/office/drawing/2014/main" id="{331D117E-3066-144E-8E6E-F127C529B58C}"/>
              </a:ext>
            </a:extLst>
          </p:cNvPr>
          <p:cNvGrpSpPr/>
          <p:nvPr/>
        </p:nvGrpSpPr>
        <p:grpSpPr>
          <a:xfrm>
            <a:off x="6688474" y="5817562"/>
            <a:ext cx="1728192" cy="228544"/>
            <a:chOff x="6804248" y="5580847"/>
            <a:chExt cx="1728192" cy="228544"/>
          </a:xfrm>
        </p:grpSpPr>
        <p:pic>
          <p:nvPicPr>
            <p:cNvPr id="15" name="Picture 14" descr="phase_-90^circ.pdf">
              <a:extLst>
                <a:ext uri="{FF2B5EF4-FFF2-40B4-BE49-F238E27FC236}">
                  <a16:creationId xmlns:a16="http://schemas.microsoft.com/office/drawing/2014/main" id="{199FED4E-4F95-0147-A0F4-98B0481A873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03503" y="5580847"/>
              <a:ext cx="628937" cy="224417"/>
            </a:xfrm>
            <a:prstGeom prst="rect">
              <a:avLst/>
            </a:prstGeom>
          </p:spPr>
        </p:pic>
        <p:pic>
          <p:nvPicPr>
            <p:cNvPr id="17" name="Picture 16" descr="textsf_textbf_V_.pdf">
              <a:extLst>
                <a:ext uri="{FF2B5EF4-FFF2-40B4-BE49-F238E27FC236}">
                  <a16:creationId xmlns:a16="http://schemas.microsoft.com/office/drawing/2014/main" id="{521D48C6-16BF-7A4A-BFC3-3C89D8722BC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04248" y="5589240"/>
              <a:ext cx="1080120" cy="220151"/>
            </a:xfrm>
            <a:prstGeom prst="rect">
              <a:avLst/>
            </a:prstGeom>
          </p:spPr>
        </p:pic>
      </p:grpSp>
      <p:grpSp>
        <p:nvGrpSpPr>
          <p:cNvPr id="18" name="Group 17">
            <a:extLst>
              <a:ext uri="{FF2B5EF4-FFF2-40B4-BE49-F238E27FC236}">
                <a16:creationId xmlns:a16="http://schemas.microsoft.com/office/drawing/2014/main" id="{69942803-6D84-1649-B57A-300A3C7465BD}"/>
              </a:ext>
            </a:extLst>
          </p:cNvPr>
          <p:cNvGrpSpPr/>
          <p:nvPr/>
        </p:nvGrpSpPr>
        <p:grpSpPr>
          <a:xfrm>
            <a:off x="6688474" y="6156963"/>
            <a:ext cx="1584177" cy="221894"/>
            <a:chOff x="6948264" y="6093296"/>
            <a:chExt cx="1584177" cy="221894"/>
          </a:xfrm>
        </p:grpSpPr>
        <p:pic>
          <p:nvPicPr>
            <p:cNvPr id="19" name="Picture 18" descr="phase_90^circ.pdf">
              <a:extLst>
                <a:ext uri="{FF2B5EF4-FFF2-40B4-BE49-F238E27FC236}">
                  <a16:creationId xmlns:a16="http://schemas.microsoft.com/office/drawing/2014/main" id="{EB22D688-E6B5-1D4E-B747-077E29BCAE8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67953" y="6093296"/>
              <a:ext cx="464488" cy="216024"/>
            </a:xfrm>
            <a:prstGeom prst="rect">
              <a:avLst/>
            </a:prstGeom>
          </p:spPr>
        </p:pic>
        <p:pic>
          <p:nvPicPr>
            <p:cNvPr id="22" name="Picture 21" descr="textsf_textbf_V_.pdf">
              <a:extLst>
                <a:ext uri="{FF2B5EF4-FFF2-40B4-BE49-F238E27FC236}">
                  <a16:creationId xmlns:a16="http://schemas.microsoft.com/office/drawing/2014/main" id="{40683A4D-5861-374B-945D-3F749E4F26D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948264" y="6093296"/>
              <a:ext cx="1074801" cy="221894"/>
            </a:xfrm>
            <a:prstGeom prst="rect">
              <a:avLst/>
            </a:prstGeom>
          </p:spPr>
        </p:pic>
      </p:grpSp>
      <p:grpSp>
        <p:nvGrpSpPr>
          <p:cNvPr id="23" name="Group 22">
            <a:extLst>
              <a:ext uri="{FF2B5EF4-FFF2-40B4-BE49-F238E27FC236}">
                <a16:creationId xmlns:a16="http://schemas.microsoft.com/office/drawing/2014/main" id="{CCF7CE5C-0780-4D4D-BFD1-8C87E24EE785}"/>
              </a:ext>
            </a:extLst>
          </p:cNvPr>
          <p:cNvGrpSpPr/>
          <p:nvPr/>
        </p:nvGrpSpPr>
        <p:grpSpPr>
          <a:xfrm>
            <a:off x="6688474" y="5449293"/>
            <a:ext cx="1296144" cy="288032"/>
            <a:chOff x="827584" y="2924944"/>
            <a:chExt cx="1956544" cy="390459"/>
          </a:xfrm>
        </p:grpSpPr>
        <p:pic>
          <p:nvPicPr>
            <p:cNvPr id="24" name="Picture 23" descr="phase_0^circ.pdf">
              <a:extLst>
                <a:ext uri="{FF2B5EF4-FFF2-40B4-BE49-F238E27FC236}">
                  <a16:creationId xmlns:a16="http://schemas.microsoft.com/office/drawing/2014/main" id="{E6883881-CD2D-734A-98DC-00E60CD71B3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195736" y="2924944"/>
              <a:ext cx="588392" cy="373403"/>
            </a:xfrm>
            <a:prstGeom prst="rect">
              <a:avLst/>
            </a:prstGeom>
          </p:spPr>
        </p:pic>
        <p:pic>
          <p:nvPicPr>
            <p:cNvPr id="25" name="Picture 24" descr="textsf_textbf_V_.pdf">
              <a:extLst>
                <a:ext uri="{FF2B5EF4-FFF2-40B4-BE49-F238E27FC236}">
                  <a16:creationId xmlns:a16="http://schemas.microsoft.com/office/drawing/2014/main" id="{40C6E454-BD11-B94B-85F5-A644E3991821}"/>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27584" y="2996952"/>
              <a:ext cx="1303660" cy="318451"/>
            </a:xfrm>
            <a:prstGeom prst="rect">
              <a:avLst/>
            </a:prstGeom>
          </p:spPr>
        </p:pic>
      </p:grpSp>
    </p:spTree>
    <p:extLst>
      <p:ext uri="{BB962C8B-B14F-4D97-AF65-F5344CB8AC3E}">
        <p14:creationId xmlns:p14="http://schemas.microsoft.com/office/powerpoint/2010/main" val="2862926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CNX_UPhysics_32_03_vectorsum.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353" b="-963"/>
          <a:stretch/>
        </p:blipFill>
        <p:spPr>
          <a:xfrm>
            <a:off x="5611347" y="326780"/>
            <a:ext cx="3299114" cy="3698697"/>
          </a:xfrm>
        </p:spPr>
      </p:pic>
      <p:sp>
        <p:nvSpPr>
          <p:cNvPr id="14" name="Text Placeholder 13"/>
          <p:cNvSpPr>
            <a:spLocks noGrp="1"/>
          </p:cNvSpPr>
          <p:nvPr>
            <p:ph type="body" sz="quarter" idx="14"/>
          </p:nvPr>
        </p:nvSpPr>
        <p:spPr>
          <a:xfrm>
            <a:off x="5609688" y="3737800"/>
            <a:ext cx="3434335" cy="1902712"/>
          </a:xfrm>
        </p:spPr>
        <p:txBody>
          <a:bodyPr>
            <a:noAutofit/>
          </a:bodyPr>
          <a:lstStyle/>
          <a:p>
            <a:r>
              <a:rPr lang="en-US" sz="1800" dirty="0">
                <a:solidFill>
                  <a:schemeClr val="tx1"/>
                </a:solidFill>
              </a:rPr>
              <a:t>The resultant of the phasors for </a:t>
            </a:r>
            <a:r>
              <a:rPr lang="en-US" sz="1800" i="1" dirty="0">
                <a:solidFill>
                  <a:schemeClr val="tx1"/>
                </a:solidFill>
              </a:rPr>
              <a:t>v</a:t>
            </a:r>
            <a:r>
              <a:rPr lang="en-US" sz="1800" i="1" baseline="-25000" dirty="0">
                <a:solidFill>
                  <a:schemeClr val="tx1"/>
                </a:solidFill>
              </a:rPr>
              <a:t>L</a:t>
            </a:r>
            <a:r>
              <a:rPr lang="en-US" sz="1800" dirty="0">
                <a:solidFill>
                  <a:schemeClr val="tx1"/>
                </a:solidFill>
              </a:rPr>
              <a:t>(</a:t>
            </a:r>
            <a:r>
              <a:rPr lang="en-US" sz="1800" i="1" dirty="0">
                <a:solidFill>
                  <a:schemeClr val="tx1"/>
                </a:solidFill>
              </a:rPr>
              <a:t>t</a:t>
            </a:r>
            <a:r>
              <a:rPr lang="en-US" sz="1800" dirty="0">
                <a:solidFill>
                  <a:schemeClr val="tx1"/>
                </a:solidFill>
              </a:rPr>
              <a:t>) , </a:t>
            </a:r>
            <a:r>
              <a:rPr lang="en-US" sz="1800" i="1" dirty="0">
                <a:solidFill>
                  <a:schemeClr val="tx1"/>
                </a:solidFill>
              </a:rPr>
              <a:t>v</a:t>
            </a:r>
            <a:r>
              <a:rPr lang="en-US" sz="1800" i="1" baseline="-25000" dirty="0">
                <a:solidFill>
                  <a:schemeClr val="tx1"/>
                </a:solidFill>
              </a:rPr>
              <a:t>C</a:t>
            </a:r>
            <a:r>
              <a:rPr lang="en-US" sz="1800" dirty="0">
                <a:solidFill>
                  <a:schemeClr val="tx1"/>
                </a:solidFill>
              </a:rPr>
              <a:t>(</a:t>
            </a:r>
            <a:r>
              <a:rPr lang="en-US" sz="1800" i="1" dirty="0">
                <a:solidFill>
                  <a:schemeClr val="tx1"/>
                </a:solidFill>
              </a:rPr>
              <a:t>t</a:t>
            </a:r>
            <a:r>
              <a:rPr lang="en-US" sz="1800" dirty="0">
                <a:solidFill>
                  <a:schemeClr val="tx1"/>
                </a:solidFill>
              </a:rPr>
              <a:t>), and </a:t>
            </a:r>
            <a:r>
              <a:rPr lang="en-US" sz="1800" i="1" dirty="0">
                <a:solidFill>
                  <a:schemeClr val="tx1"/>
                </a:solidFill>
              </a:rPr>
              <a:t>v</a:t>
            </a:r>
            <a:r>
              <a:rPr lang="en-US" sz="1800" i="1" baseline="-25000" dirty="0">
                <a:solidFill>
                  <a:schemeClr val="tx1"/>
                </a:solidFill>
              </a:rPr>
              <a:t>R</a:t>
            </a:r>
            <a:r>
              <a:rPr lang="en-US" sz="1800" dirty="0">
                <a:solidFill>
                  <a:schemeClr val="tx1"/>
                </a:solidFill>
              </a:rPr>
              <a:t>(</a:t>
            </a:r>
            <a:r>
              <a:rPr lang="en-US" sz="1800" i="1" dirty="0">
                <a:solidFill>
                  <a:schemeClr val="tx1"/>
                </a:solidFill>
              </a:rPr>
              <a:t>t</a:t>
            </a:r>
            <a:r>
              <a:rPr lang="en-US" sz="1800" dirty="0">
                <a:solidFill>
                  <a:schemeClr val="tx1"/>
                </a:solidFill>
              </a:rPr>
              <a:t>) is equal to the phasor for </a:t>
            </a:r>
            <a:r>
              <a:rPr lang="en-US" sz="1800" i="1" dirty="0">
                <a:solidFill>
                  <a:schemeClr val="tx1"/>
                </a:solidFill>
              </a:rPr>
              <a:t>v</a:t>
            </a:r>
            <a:r>
              <a:rPr lang="en-US" sz="1800" dirty="0">
                <a:solidFill>
                  <a:schemeClr val="tx1"/>
                </a:solidFill>
              </a:rPr>
              <a:t>(</a:t>
            </a:r>
            <a:r>
              <a:rPr lang="en-US" sz="1800" i="1" dirty="0">
                <a:solidFill>
                  <a:schemeClr val="tx1"/>
                </a:solidFill>
              </a:rPr>
              <a:t>t</a:t>
            </a:r>
            <a:r>
              <a:rPr lang="en-US" sz="1800" dirty="0">
                <a:solidFill>
                  <a:schemeClr val="tx1"/>
                </a:solidFill>
              </a:rPr>
              <a:t>) </a:t>
            </a:r>
            <a:r>
              <a:rPr lang="en-US" sz="1800" dirty="0">
                <a:solidFill>
                  <a:schemeClr val="tx1"/>
                </a:solidFill>
                <a:latin typeface="Cambria Math"/>
                <a:cs typeface="Cambria Math"/>
              </a:rPr>
              <a:t>=</a:t>
            </a:r>
            <a:r>
              <a:rPr lang="en-US" sz="1800" dirty="0">
                <a:solidFill>
                  <a:schemeClr val="tx1"/>
                </a:solidFill>
              </a:rPr>
              <a:t> </a:t>
            </a:r>
            <a:r>
              <a:rPr lang="en-US" sz="1800" i="1" dirty="0">
                <a:solidFill>
                  <a:schemeClr val="tx1"/>
                </a:solidFill>
              </a:rPr>
              <a:t>V</a:t>
            </a:r>
            <a:r>
              <a:rPr lang="en-US" sz="1800" baseline="-25000" dirty="0">
                <a:solidFill>
                  <a:schemeClr val="tx1"/>
                </a:solidFill>
              </a:rPr>
              <a:t>0</a:t>
            </a:r>
            <a:r>
              <a:rPr lang="en-US" sz="1800" dirty="0">
                <a:solidFill>
                  <a:schemeClr val="tx1"/>
                </a:solidFill>
              </a:rPr>
              <a:t> sin </a:t>
            </a:r>
            <a:r>
              <a:rPr lang="en-US" sz="1800" i="1" dirty="0">
                <a:solidFill>
                  <a:schemeClr val="tx1"/>
                </a:solidFill>
                <a:latin typeface="Cambria Math"/>
                <a:cs typeface="Cambria Math"/>
              </a:rPr>
              <a:t>ω</a:t>
            </a:r>
            <a:r>
              <a:rPr lang="en-US" sz="1800" i="1" dirty="0">
                <a:solidFill>
                  <a:schemeClr val="tx1"/>
                </a:solidFill>
              </a:rPr>
              <a:t>t</a:t>
            </a:r>
            <a:r>
              <a:rPr lang="en-US" sz="1800" dirty="0">
                <a:solidFill>
                  <a:schemeClr val="tx1"/>
                </a:solidFill>
              </a:rPr>
              <a:t>. The </a:t>
            </a:r>
            <a:r>
              <a:rPr lang="en-US" sz="1800" i="1" dirty="0">
                <a:solidFill>
                  <a:schemeClr val="tx1"/>
                </a:solidFill>
              </a:rPr>
              <a:t>i</a:t>
            </a:r>
            <a:r>
              <a:rPr lang="en-US" sz="1800" dirty="0">
                <a:solidFill>
                  <a:schemeClr val="tx1"/>
                </a:solidFill>
              </a:rPr>
              <a:t>(</a:t>
            </a:r>
            <a:r>
              <a:rPr lang="en-US" sz="1800" i="1" dirty="0">
                <a:solidFill>
                  <a:schemeClr val="tx1"/>
                </a:solidFill>
              </a:rPr>
              <a:t>t</a:t>
            </a:r>
            <a:r>
              <a:rPr lang="en-US" sz="1800" dirty="0">
                <a:solidFill>
                  <a:schemeClr val="tx1"/>
                </a:solidFill>
              </a:rPr>
              <a:t>) phasor (not shown) is aligned with the </a:t>
            </a:r>
            <a:r>
              <a:rPr lang="en-US" sz="1800" i="1" dirty="0">
                <a:solidFill>
                  <a:schemeClr val="tx1"/>
                </a:solidFill>
              </a:rPr>
              <a:t>v</a:t>
            </a:r>
            <a:r>
              <a:rPr lang="en-US" sz="1800" i="1" baseline="-25000" dirty="0">
                <a:solidFill>
                  <a:schemeClr val="tx1"/>
                </a:solidFill>
              </a:rPr>
              <a:t>R</a:t>
            </a:r>
            <a:r>
              <a:rPr lang="en-US" sz="1800" dirty="0">
                <a:solidFill>
                  <a:schemeClr val="tx1"/>
                </a:solidFill>
              </a:rPr>
              <a:t>(</a:t>
            </a:r>
            <a:r>
              <a:rPr lang="en-US" sz="1800" i="1" dirty="0">
                <a:solidFill>
                  <a:schemeClr val="tx1"/>
                </a:solidFill>
              </a:rPr>
              <a:t>t</a:t>
            </a:r>
            <a:r>
              <a:rPr lang="en-US" sz="1800" dirty="0">
                <a:solidFill>
                  <a:schemeClr val="tx1"/>
                </a:solidFill>
              </a:rPr>
              <a:t>) phasor.</a:t>
            </a:r>
          </a:p>
        </p:txBody>
      </p:sp>
      <p:sp>
        <p:nvSpPr>
          <p:cNvPr id="5" name="Title 1"/>
          <p:cNvSpPr>
            <a:spLocks noGrp="1"/>
          </p:cNvSpPr>
          <p:nvPr>
            <p:ph type="title"/>
          </p:nvPr>
        </p:nvSpPr>
        <p:spPr>
          <a:xfrm>
            <a:off x="5547130" y="989329"/>
            <a:ext cx="1891356" cy="477864"/>
          </a:xfrm>
        </p:spPr>
        <p:txBody>
          <a:bodyPr>
            <a:normAutofit/>
          </a:bodyPr>
          <a:lstStyle/>
          <a:p>
            <a:r>
              <a:rPr lang="en-US" sz="1800" dirty="0">
                <a:solidFill>
                  <a:srgbClr val="6CB255"/>
                </a:solidFill>
              </a:rPr>
              <a:t>Figure 15.13</a:t>
            </a:r>
          </a:p>
        </p:txBody>
      </p:sp>
      <p:sp>
        <p:nvSpPr>
          <p:cNvPr id="6" name="TextBox 5">
            <a:extLst>
              <a:ext uri="{FF2B5EF4-FFF2-40B4-BE49-F238E27FC236}">
                <a16:creationId xmlns:a16="http://schemas.microsoft.com/office/drawing/2014/main" id="{26B4F440-4199-BE4F-AE83-222F48326A75}"/>
              </a:ext>
            </a:extLst>
          </p:cNvPr>
          <p:cNvSpPr txBox="1"/>
          <p:nvPr/>
        </p:nvSpPr>
        <p:spPr>
          <a:xfrm>
            <a:off x="127451" y="915158"/>
            <a:ext cx="5584979" cy="4801314"/>
          </a:xfrm>
          <a:prstGeom prst="rect">
            <a:avLst/>
          </a:prstGeom>
          <a:noFill/>
        </p:spPr>
        <p:txBody>
          <a:bodyPr wrap="square" rtlCol="0">
            <a:spAutoFit/>
          </a:bodyPr>
          <a:lstStyle/>
          <a:p>
            <a:pPr marL="285750" indent="-285750">
              <a:buClr>
                <a:srgbClr val="6CB255"/>
              </a:buClr>
              <a:buFont typeface="Arial" panose="020B0604020202020204" pitchFamily="34" charset="0"/>
              <a:buChar char="•"/>
            </a:pPr>
            <a:r>
              <a:rPr lang="en-US" dirty="0"/>
              <a:t>The resultant phasor of amplitude V</a:t>
            </a:r>
            <a:r>
              <a:rPr lang="en-US" baseline="-25000" dirty="0"/>
              <a:t>0</a:t>
            </a:r>
            <a:r>
              <a:rPr lang="en-US" dirty="0"/>
              <a:t> is obtained as the vector sum of the individual phasor voltages:</a:t>
            </a:r>
          </a:p>
          <a:p>
            <a:pPr marL="285750" indent="-285750">
              <a:buClr>
                <a:srgbClr val="6CB255"/>
              </a:buClr>
              <a:buFont typeface="Arial" panose="020B0604020202020204" pitchFamily="34" charset="0"/>
              <a:buChar char="•"/>
            </a:pPr>
            <a:endParaRPr lang="en-US" dirty="0"/>
          </a:p>
          <a:p>
            <a:pPr>
              <a:buClr>
                <a:srgbClr val="6CB255"/>
              </a:buClr>
            </a:pPr>
            <a:endParaRPr lang="en-US" dirty="0"/>
          </a:p>
          <a:p>
            <a:pPr marL="285750" indent="-285750">
              <a:buClr>
                <a:srgbClr val="6CB255"/>
              </a:buClr>
              <a:buFont typeface="Arial" panose="020B0604020202020204" pitchFamily="34" charset="0"/>
              <a:buChar char="•"/>
            </a:pPr>
            <a:r>
              <a:rPr lang="en-US" dirty="0"/>
              <a:t>Since </a:t>
            </a:r>
            <a:r>
              <a:rPr lang="en-US" b="1" dirty="0"/>
              <a:t>V</a:t>
            </a:r>
            <a:r>
              <a:rPr lang="en-US" baseline="-25000" dirty="0"/>
              <a:t>L</a:t>
            </a:r>
            <a:r>
              <a:rPr lang="en-US" dirty="0"/>
              <a:t> and </a:t>
            </a:r>
            <a:r>
              <a:rPr lang="en-US" b="1" dirty="0"/>
              <a:t>V</a:t>
            </a:r>
            <a:r>
              <a:rPr lang="en-US" baseline="-25000" dirty="0"/>
              <a:t>C</a:t>
            </a:r>
            <a:r>
              <a:rPr lang="en-US" dirty="0"/>
              <a:t> are colinear, we have: </a:t>
            </a:r>
          </a:p>
          <a:p>
            <a:pPr>
              <a:buClr>
                <a:srgbClr val="6CB255"/>
              </a:buClr>
            </a:pPr>
            <a:endParaRPr lang="en-US" dirty="0"/>
          </a:p>
          <a:p>
            <a:pPr>
              <a:buClr>
                <a:srgbClr val="6CB255"/>
              </a:buClr>
            </a:pPr>
            <a:endParaRPr lang="en-US" dirty="0"/>
          </a:p>
          <a:p>
            <a:pPr marL="285750" indent="-285750">
              <a:buClr>
                <a:srgbClr val="6CB255"/>
              </a:buClr>
              <a:buFont typeface="Arial" panose="020B0604020202020204" pitchFamily="34" charset="0"/>
              <a:buChar char="•"/>
            </a:pPr>
            <a:r>
              <a:rPr lang="en-US" dirty="0"/>
              <a:t>The </a:t>
            </a:r>
            <a:r>
              <a:rPr lang="en-US" dirty="0" err="1">
                <a:solidFill>
                  <a:srgbClr val="FF0000"/>
                </a:solidFill>
              </a:rPr>
              <a:t>impedence</a:t>
            </a:r>
            <a:r>
              <a:rPr lang="en-US" dirty="0"/>
              <a:t>, Z, is defined through: </a:t>
            </a:r>
          </a:p>
          <a:p>
            <a:pPr marL="285750" indent="-285750">
              <a:buClr>
                <a:srgbClr val="6CB255"/>
              </a:buClr>
              <a:buFont typeface="Arial" panose="020B0604020202020204" pitchFamily="34" charset="0"/>
              <a:buChar char="•"/>
            </a:pPr>
            <a:endParaRPr lang="en-US" dirty="0"/>
          </a:p>
          <a:p>
            <a:pPr marL="285750" indent="-285750">
              <a:buClr>
                <a:srgbClr val="6CB255"/>
              </a:buClr>
              <a:buFont typeface="Arial" panose="020B0604020202020204" pitchFamily="34" charset="0"/>
              <a:buChar char="•"/>
            </a:pPr>
            <a:endParaRPr lang="en-US" dirty="0"/>
          </a:p>
          <a:p>
            <a:pPr marL="285750" indent="-285750">
              <a:buClr>
                <a:srgbClr val="6CB255"/>
              </a:buClr>
              <a:buFont typeface="Arial" panose="020B0604020202020204" pitchFamily="34" charset="0"/>
              <a:buChar char="•"/>
            </a:pPr>
            <a:endParaRPr lang="en-US" dirty="0"/>
          </a:p>
          <a:p>
            <a:pPr marL="285750" indent="-285750">
              <a:buClr>
                <a:srgbClr val="6CB255"/>
              </a:buClr>
              <a:buFont typeface="Arial" panose="020B0604020202020204" pitchFamily="34" charset="0"/>
              <a:buChar char="•"/>
            </a:pPr>
            <a:endParaRPr lang="en-US" dirty="0"/>
          </a:p>
          <a:p>
            <a:pPr marL="285750" indent="-285750">
              <a:buClr>
                <a:srgbClr val="6CB255"/>
              </a:buClr>
              <a:buFont typeface="Arial" panose="020B0604020202020204" pitchFamily="34" charset="0"/>
              <a:buChar char="•"/>
            </a:pPr>
            <a:endParaRPr lang="en-US" dirty="0"/>
          </a:p>
          <a:p>
            <a:pPr marL="285750" indent="-285750">
              <a:buClr>
                <a:srgbClr val="6CB255"/>
              </a:buClr>
              <a:buFont typeface="Arial" panose="020B0604020202020204" pitchFamily="34" charset="0"/>
              <a:buChar char="•"/>
            </a:pPr>
            <a:endParaRPr lang="en-US" dirty="0"/>
          </a:p>
          <a:p>
            <a:pPr marL="285750" indent="-285750">
              <a:buClr>
                <a:srgbClr val="6CB255"/>
              </a:buClr>
              <a:buFont typeface="Arial" panose="020B0604020202020204" pitchFamily="34" charset="0"/>
              <a:buChar char="•"/>
            </a:pPr>
            <a:endParaRPr lang="en-US" dirty="0"/>
          </a:p>
          <a:p>
            <a:pPr marL="285750" indent="-285750">
              <a:buClr>
                <a:srgbClr val="6CB255"/>
              </a:buClr>
              <a:buFont typeface="Arial" panose="020B0604020202020204" pitchFamily="34" charset="0"/>
              <a:buChar char="•"/>
            </a:pPr>
            <a:r>
              <a:rPr lang="en-US" dirty="0"/>
              <a:t>And the phase angle between voltage and current: </a:t>
            </a:r>
          </a:p>
        </p:txBody>
      </p:sp>
      <p:sp>
        <p:nvSpPr>
          <p:cNvPr id="7" name="Title 4">
            <a:extLst>
              <a:ext uri="{FF2B5EF4-FFF2-40B4-BE49-F238E27FC236}">
                <a16:creationId xmlns:a16="http://schemas.microsoft.com/office/drawing/2014/main" id="{292300CC-1F7F-2840-8599-5E4381B39313}"/>
              </a:ext>
            </a:extLst>
          </p:cNvPr>
          <p:cNvSpPr txBox="1">
            <a:spLocks/>
          </p:cNvSpPr>
          <p:nvPr/>
        </p:nvSpPr>
        <p:spPr>
          <a:xfrm>
            <a:off x="195146" y="341061"/>
            <a:ext cx="5866607" cy="4470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err="1"/>
              <a:t>impedence</a:t>
            </a:r>
            <a:endParaRPr lang="en-US" sz="2000" dirty="0"/>
          </a:p>
        </p:txBody>
      </p:sp>
      <p:pic>
        <p:nvPicPr>
          <p:cNvPr id="8" name="Picture 7" descr="textsf_textbf_V_.pdf">
            <a:extLst>
              <a:ext uri="{FF2B5EF4-FFF2-40B4-BE49-F238E27FC236}">
                <a16:creationId xmlns:a16="http://schemas.microsoft.com/office/drawing/2014/main" id="{82A1C74C-99DE-5F43-BB76-A5C69A723E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7560" y="1903356"/>
            <a:ext cx="2618505" cy="270297"/>
          </a:xfrm>
          <a:prstGeom prst="rect">
            <a:avLst/>
          </a:prstGeom>
          <a:solidFill>
            <a:srgbClr val="FFC000"/>
          </a:solidFill>
          <a:ln w="38100">
            <a:solidFill>
              <a:srgbClr val="FF0000"/>
            </a:solidFill>
          </a:ln>
        </p:spPr>
      </p:pic>
      <p:pic>
        <p:nvPicPr>
          <p:cNvPr id="9" name="Picture 8" descr="V_0_=_sqrt_V_R^2.pdf">
            <a:extLst>
              <a:ext uri="{FF2B5EF4-FFF2-40B4-BE49-F238E27FC236}">
                <a16:creationId xmlns:a16="http://schemas.microsoft.com/office/drawing/2014/main" id="{927532AF-8444-7A42-81E5-F8D3C09178F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3913" y="2717572"/>
            <a:ext cx="2372899" cy="401663"/>
          </a:xfrm>
          <a:prstGeom prst="rect">
            <a:avLst/>
          </a:prstGeom>
        </p:spPr>
      </p:pic>
      <p:pic>
        <p:nvPicPr>
          <p:cNvPr id="10" name="Picture 9" descr="=_I_0_sqrt_R^2_+.pdf">
            <a:extLst>
              <a:ext uri="{FF2B5EF4-FFF2-40B4-BE49-F238E27FC236}">
                <a16:creationId xmlns:a16="http://schemas.microsoft.com/office/drawing/2014/main" id="{F89314F8-1F2D-C64B-BA26-3B940084163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96955" y="2770473"/>
            <a:ext cx="2531204" cy="296626"/>
          </a:xfrm>
          <a:prstGeom prst="rect">
            <a:avLst/>
          </a:prstGeom>
        </p:spPr>
      </p:pic>
      <p:pic>
        <p:nvPicPr>
          <p:cNvPr id="11" name="Picture 10" descr="V_0_=_|_textsf_Z.pdf">
            <a:extLst>
              <a:ext uri="{FF2B5EF4-FFF2-40B4-BE49-F238E27FC236}">
                <a16:creationId xmlns:a16="http://schemas.microsoft.com/office/drawing/2014/main" id="{3BBB0119-1BFA-C547-B815-F692A193747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89744" y="3667294"/>
            <a:ext cx="1204330" cy="289352"/>
          </a:xfrm>
          <a:prstGeom prst="rect">
            <a:avLst/>
          </a:prstGeom>
          <a:solidFill>
            <a:srgbClr val="FFC000"/>
          </a:solidFill>
          <a:ln w="38100">
            <a:solidFill>
              <a:srgbClr val="FF0000"/>
            </a:solidFill>
          </a:ln>
        </p:spPr>
      </p:pic>
      <p:sp>
        <p:nvSpPr>
          <p:cNvPr id="12" name="TextBox 11">
            <a:extLst>
              <a:ext uri="{FF2B5EF4-FFF2-40B4-BE49-F238E27FC236}">
                <a16:creationId xmlns:a16="http://schemas.microsoft.com/office/drawing/2014/main" id="{1A4E2975-249D-C54B-9CF4-03020EFDA887}"/>
              </a:ext>
            </a:extLst>
          </p:cNvPr>
          <p:cNvSpPr txBox="1"/>
          <p:nvPr/>
        </p:nvSpPr>
        <p:spPr>
          <a:xfrm>
            <a:off x="3894619" y="3624663"/>
            <a:ext cx="761747" cy="369332"/>
          </a:xfrm>
          <a:prstGeom prst="rect">
            <a:avLst/>
          </a:prstGeom>
          <a:noFill/>
        </p:spPr>
        <p:txBody>
          <a:bodyPr wrap="none" rtlCol="0">
            <a:spAutoFit/>
          </a:bodyPr>
          <a:lstStyle/>
          <a:p>
            <a:r>
              <a:rPr lang="en-US" b="1" dirty="0">
                <a:solidFill>
                  <a:srgbClr val="FF0000"/>
                </a:solidFill>
              </a:rPr>
              <a:t>15.10</a:t>
            </a:r>
          </a:p>
        </p:txBody>
      </p:sp>
      <p:sp>
        <p:nvSpPr>
          <p:cNvPr id="13" name="TextBox 12">
            <a:extLst>
              <a:ext uri="{FF2B5EF4-FFF2-40B4-BE49-F238E27FC236}">
                <a16:creationId xmlns:a16="http://schemas.microsoft.com/office/drawing/2014/main" id="{990ABE09-2B25-1A43-A7AB-84A4893F54DA}"/>
              </a:ext>
            </a:extLst>
          </p:cNvPr>
          <p:cNvSpPr txBox="1"/>
          <p:nvPr/>
        </p:nvSpPr>
        <p:spPr>
          <a:xfrm>
            <a:off x="4572114" y="4397755"/>
            <a:ext cx="748988" cy="369332"/>
          </a:xfrm>
          <a:prstGeom prst="rect">
            <a:avLst/>
          </a:prstGeom>
          <a:noFill/>
        </p:spPr>
        <p:txBody>
          <a:bodyPr wrap="none" rtlCol="0">
            <a:spAutoFit/>
          </a:bodyPr>
          <a:lstStyle/>
          <a:p>
            <a:r>
              <a:rPr lang="en-US" b="1" dirty="0">
                <a:solidFill>
                  <a:srgbClr val="FF0000"/>
                </a:solidFill>
              </a:rPr>
              <a:t>15.11</a:t>
            </a:r>
          </a:p>
        </p:txBody>
      </p:sp>
      <p:pic>
        <p:nvPicPr>
          <p:cNvPr id="15" name="Picture 14" descr="|_textsf_Z_|_=_s.pdf">
            <a:extLst>
              <a:ext uri="{FF2B5EF4-FFF2-40B4-BE49-F238E27FC236}">
                <a16:creationId xmlns:a16="http://schemas.microsoft.com/office/drawing/2014/main" id="{076C51B4-84D2-2E4E-8544-22EE2418498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83841" y="4311002"/>
            <a:ext cx="3616135" cy="542838"/>
          </a:xfrm>
          <a:prstGeom prst="rect">
            <a:avLst/>
          </a:prstGeom>
          <a:solidFill>
            <a:srgbClr val="FFC000"/>
          </a:solidFill>
          <a:ln w="38100">
            <a:solidFill>
              <a:srgbClr val="FF0000"/>
            </a:solidFill>
          </a:ln>
        </p:spPr>
      </p:pic>
      <p:pic>
        <p:nvPicPr>
          <p:cNvPr id="17" name="Picture 16" descr="tan_theta_=_frac.pdf">
            <a:extLst>
              <a:ext uri="{FF2B5EF4-FFF2-40B4-BE49-F238E27FC236}">
                <a16:creationId xmlns:a16="http://schemas.microsoft.com/office/drawing/2014/main" id="{3DA229BA-BF22-B746-841D-F646C0DF6CB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3913" y="5838132"/>
            <a:ext cx="4560396" cy="519222"/>
          </a:xfrm>
          <a:prstGeom prst="rect">
            <a:avLst/>
          </a:prstGeom>
        </p:spPr>
      </p:pic>
      <p:pic>
        <p:nvPicPr>
          <p:cNvPr id="3" name="Picture 2">
            <a:extLst>
              <a:ext uri="{FF2B5EF4-FFF2-40B4-BE49-F238E27FC236}">
                <a16:creationId xmlns:a16="http://schemas.microsoft.com/office/drawing/2014/main" id="{A18C5FB1-3BA0-714F-A700-727832B3ED60}"/>
              </a:ext>
            </a:extLst>
          </p:cNvPr>
          <p:cNvPicPr>
            <a:picLocks noChangeAspect="1"/>
          </p:cNvPicPr>
          <p:nvPr/>
        </p:nvPicPr>
        <p:blipFill>
          <a:blip r:embed="rId9"/>
          <a:stretch>
            <a:fillRect/>
          </a:stretch>
        </p:blipFill>
        <p:spPr>
          <a:xfrm>
            <a:off x="5017996" y="5757998"/>
            <a:ext cx="3597672" cy="658942"/>
          </a:xfrm>
          <a:prstGeom prst="rect">
            <a:avLst/>
          </a:prstGeom>
          <a:solidFill>
            <a:srgbClr val="FFC000"/>
          </a:solidFill>
          <a:ln w="38100">
            <a:solidFill>
              <a:srgbClr val="FF0000"/>
            </a:solidFill>
          </a:ln>
        </p:spPr>
      </p:pic>
      <p:sp>
        <p:nvSpPr>
          <p:cNvPr id="19" name="TextBox 18">
            <a:extLst>
              <a:ext uri="{FF2B5EF4-FFF2-40B4-BE49-F238E27FC236}">
                <a16:creationId xmlns:a16="http://schemas.microsoft.com/office/drawing/2014/main" id="{6DFFF42A-F87A-AB4F-A93C-9B4D70221081}"/>
              </a:ext>
            </a:extLst>
          </p:cNvPr>
          <p:cNvSpPr txBox="1"/>
          <p:nvPr/>
        </p:nvSpPr>
        <p:spPr>
          <a:xfrm>
            <a:off x="8410516" y="6458466"/>
            <a:ext cx="633507" cy="369332"/>
          </a:xfrm>
          <a:prstGeom prst="rect">
            <a:avLst/>
          </a:prstGeom>
          <a:noFill/>
        </p:spPr>
        <p:txBody>
          <a:bodyPr wrap="none" rtlCol="0">
            <a:spAutoFit/>
          </a:bodyPr>
          <a:lstStyle/>
          <a:p>
            <a:r>
              <a:rPr lang="en-US" b="1" dirty="0">
                <a:solidFill>
                  <a:srgbClr val="FF0000"/>
                </a:solidFill>
              </a:rPr>
              <a:t>15.9</a:t>
            </a:r>
          </a:p>
        </p:txBody>
      </p:sp>
    </p:spTree>
    <p:extLst>
      <p:ext uri="{BB962C8B-B14F-4D97-AF65-F5344CB8AC3E}">
        <p14:creationId xmlns:p14="http://schemas.microsoft.com/office/powerpoint/2010/main" val="269052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4590CFAF-6F76-A74D-8E7F-60E8DA27339B}"/>
              </a:ext>
            </a:extLst>
          </p:cNvPr>
          <p:cNvSpPr txBox="1">
            <a:spLocks noChangeArrowheads="1"/>
          </p:cNvSpPr>
          <p:nvPr/>
        </p:nvSpPr>
        <p:spPr>
          <a:xfrm>
            <a:off x="225968" y="1369972"/>
            <a:ext cx="8671452" cy="2225983"/>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Notice from the expression for the </a:t>
            </a:r>
            <a:r>
              <a:rPr lang="en-US" altLang="en-US" sz="1800" dirty="0" err="1"/>
              <a:t>impedence</a:t>
            </a:r>
            <a:r>
              <a:rPr lang="en-US" altLang="en-US" sz="1800" dirty="0"/>
              <a:t> for the RLC circuit, the current can become very large for certain values of the inductance and capacitance:  </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In particular, when X</a:t>
            </a:r>
            <a:r>
              <a:rPr lang="en-US" altLang="en-US" sz="1800" baseline="-25000" dirty="0"/>
              <a:t>L</a:t>
            </a:r>
            <a:r>
              <a:rPr lang="en-US" altLang="en-US" sz="1800" dirty="0"/>
              <a:t> = X</a:t>
            </a:r>
            <a:r>
              <a:rPr lang="en-US" altLang="en-US" sz="1800" baseline="-25000" dirty="0"/>
              <a:t>C</a:t>
            </a:r>
          </a:p>
          <a:p>
            <a:pPr marL="285750" indent="-285750">
              <a:buFont typeface="Arial" panose="020B0604020202020204" pitchFamily="34" charset="0"/>
              <a:buChar char="•"/>
            </a:pPr>
            <a:r>
              <a:rPr lang="en-US" altLang="en-US" sz="1800" dirty="0"/>
              <a:t>This defines the resonant frequency </a:t>
            </a:r>
            <a:r>
              <a:rPr lang="en-US" altLang="en-US" sz="1800" dirty="0">
                <a:latin typeface="Symbol" pitchFamily="2" charset="2"/>
              </a:rPr>
              <a:t>w</a:t>
            </a:r>
            <a:r>
              <a:rPr lang="en-US" altLang="en-US" sz="1800" baseline="-25000" dirty="0"/>
              <a:t>0</a:t>
            </a:r>
            <a:r>
              <a:rPr lang="en-US" altLang="en-US" sz="1800" dirty="0"/>
              <a:t>: </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RLC circuits were used in devices such as radios to pick out specific radio channels.</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p:txBody>
      </p:sp>
      <p:sp>
        <p:nvSpPr>
          <p:cNvPr id="5" name="Title 4">
            <a:extLst>
              <a:ext uri="{FF2B5EF4-FFF2-40B4-BE49-F238E27FC236}">
                <a16:creationId xmlns:a16="http://schemas.microsoft.com/office/drawing/2014/main" id="{7AAD77D1-80B2-F744-91B5-00A0300785F3}"/>
              </a:ext>
            </a:extLst>
          </p:cNvPr>
          <p:cNvSpPr>
            <a:spLocks noGrp="1"/>
          </p:cNvSpPr>
          <p:nvPr>
            <p:ph type="title"/>
          </p:nvPr>
        </p:nvSpPr>
        <p:spPr>
          <a:xfrm>
            <a:off x="225968" y="818538"/>
            <a:ext cx="6996765" cy="447042"/>
          </a:xfrm>
        </p:spPr>
        <p:txBody>
          <a:bodyPr>
            <a:normAutofit/>
          </a:bodyPr>
          <a:lstStyle/>
          <a:p>
            <a:r>
              <a:rPr lang="en-US" sz="2000" dirty="0"/>
              <a:t>RLC CIRCUIT</a:t>
            </a:r>
          </a:p>
        </p:txBody>
      </p:sp>
      <p:sp>
        <p:nvSpPr>
          <p:cNvPr id="10" name="Shape 186">
            <a:extLst>
              <a:ext uri="{FF2B5EF4-FFF2-40B4-BE49-F238E27FC236}">
                <a16:creationId xmlns:a16="http://schemas.microsoft.com/office/drawing/2014/main" id="{CAE3925C-F393-A045-93F6-0705B78EA978}"/>
              </a:ext>
            </a:extLst>
          </p:cNvPr>
          <p:cNvSpPr/>
          <p:nvPr/>
        </p:nvSpPr>
        <p:spPr>
          <a:xfrm>
            <a:off x="225969" y="231547"/>
            <a:ext cx="6019005" cy="48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a:uFillTx/>
              </a:defRPr>
            </a:pPr>
            <a:r>
              <a:rPr lang="en-US" sz="2000" b="1" dirty="0">
                <a:uFill>
                  <a:solidFill/>
                </a:uFill>
                <a:latin typeface="+mj-lt"/>
              </a:rPr>
              <a:t>15</a:t>
            </a:r>
            <a:r>
              <a:rPr sz="2000" b="1" dirty="0">
                <a:uFill>
                  <a:solidFill/>
                </a:uFill>
                <a:latin typeface="+mj-lt"/>
              </a:rPr>
              <a:t>.</a:t>
            </a:r>
            <a:r>
              <a:rPr lang="en-US" sz="2000" b="1" dirty="0">
                <a:uFill>
                  <a:solidFill/>
                </a:uFill>
                <a:latin typeface="+mj-lt"/>
              </a:rPr>
              <a:t>5</a:t>
            </a:r>
            <a:r>
              <a:rPr sz="2000" b="1" dirty="0">
                <a:uFill>
                  <a:solidFill/>
                </a:uFill>
                <a:latin typeface="+mj-lt"/>
              </a:rPr>
              <a:t> </a:t>
            </a:r>
            <a:r>
              <a:rPr lang="en-US" sz="2000" b="1" dirty="0">
                <a:solidFill>
                  <a:srgbClr val="0433FF"/>
                </a:solidFill>
                <a:uFill>
                  <a:solidFill>
                    <a:srgbClr val="0433FF"/>
                  </a:solidFill>
                </a:uFill>
                <a:latin typeface="+mj-lt"/>
              </a:rPr>
              <a:t>RESONANCE</a:t>
            </a:r>
            <a:endParaRPr sz="2000" b="1" dirty="0">
              <a:solidFill>
                <a:srgbClr val="0433FF"/>
              </a:solidFill>
              <a:uFill>
                <a:solidFill>
                  <a:srgbClr val="0433FF"/>
                </a:solidFill>
              </a:uFill>
              <a:latin typeface="+mj-lt"/>
            </a:endParaRPr>
          </a:p>
        </p:txBody>
      </p:sp>
      <p:pic>
        <p:nvPicPr>
          <p:cNvPr id="3" name="Picture 2">
            <a:extLst>
              <a:ext uri="{FF2B5EF4-FFF2-40B4-BE49-F238E27FC236}">
                <a16:creationId xmlns:a16="http://schemas.microsoft.com/office/drawing/2014/main" id="{834C3558-B7F6-AB4F-B750-17FA664F6D5D}"/>
              </a:ext>
            </a:extLst>
          </p:cNvPr>
          <p:cNvPicPr>
            <a:picLocks noChangeAspect="1"/>
          </p:cNvPicPr>
          <p:nvPr/>
        </p:nvPicPr>
        <p:blipFill>
          <a:blip r:embed="rId3"/>
          <a:stretch>
            <a:fillRect/>
          </a:stretch>
        </p:blipFill>
        <p:spPr>
          <a:xfrm>
            <a:off x="2594799" y="2131033"/>
            <a:ext cx="3933789" cy="703859"/>
          </a:xfrm>
          <a:prstGeom prst="rect">
            <a:avLst/>
          </a:prstGeom>
        </p:spPr>
      </p:pic>
      <p:pic>
        <p:nvPicPr>
          <p:cNvPr id="4" name="Picture 3">
            <a:extLst>
              <a:ext uri="{FF2B5EF4-FFF2-40B4-BE49-F238E27FC236}">
                <a16:creationId xmlns:a16="http://schemas.microsoft.com/office/drawing/2014/main" id="{AE0A98AD-CE78-1646-B085-0C9120C48805}"/>
              </a:ext>
            </a:extLst>
          </p:cNvPr>
          <p:cNvPicPr>
            <a:picLocks noChangeAspect="1"/>
          </p:cNvPicPr>
          <p:nvPr/>
        </p:nvPicPr>
        <p:blipFill>
          <a:blip r:embed="rId4"/>
          <a:stretch>
            <a:fillRect/>
          </a:stretch>
        </p:blipFill>
        <p:spPr>
          <a:xfrm>
            <a:off x="1021039" y="3873356"/>
            <a:ext cx="1380260" cy="652623"/>
          </a:xfrm>
          <a:prstGeom prst="rect">
            <a:avLst/>
          </a:prstGeom>
          <a:solidFill>
            <a:srgbClr val="FFC000"/>
          </a:solidFill>
          <a:ln w="38100">
            <a:solidFill>
              <a:srgbClr val="FF0000"/>
            </a:solidFill>
          </a:ln>
        </p:spPr>
      </p:pic>
      <p:sp>
        <p:nvSpPr>
          <p:cNvPr id="15" name="TextBox 14">
            <a:extLst>
              <a:ext uri="{FF2B5EF4-FFF2-40B4-BE49-F238E27FC236}">
                <a16:creationId xmlns:a16="http://schemas.microsoft.com/office/drawing/2014/main" id="{5CD49F76-917E-AB4B-A491-AF2B3A5E432A}"/>
              </a:ext>
            </a:extLst>
          </p:cNvPr>
          <p:cNvSpPr txBox="1"/>
          <p:nvPr/>
        </p:nvSpPr>
        <p:spPr>
          <a:xfrm>
            <a:off x="3324808" y="4015001"/>
            <a:ext cx="761747" cy="369332"/>
          </a:xfrm>
          <a:prstGeom prst="rect">
            <a:avLst/>
          </a:prstGeom>
          <a:noFill/>
        </p:spPr>
        <p:txBody>
          <a:bodyPr wrap="none" rtlCol="0">
            <a:spAutoFit/>
          </a:bodyPr>
          <a:lstStyle/>
          <a:p>
            <a:r>
              <a:rPr lang="en-US" b="1" dirty="0">
                <a:solidFill>
                  <a:srgbClr val="FF0000"/>
                </a:solidFill>
              </a:rPr>
              <a:t>15.17</a:t>
            </a:r>
          </a:p>
        </p:txBody>
      </p:sp>
      <p:pic>
        <p:nvPicPr>
          <p:cNvPr id="16" name="Picture Placeholder 1" descr="CNX_UPhysics_32_05_ivsw.jpg">
            <a:extLst>
              <a:ext uri="{FF2B5EF4-FFF2-40B4-BE49-F238E27FC236}">
                <a16:creationId xmlns:a16="http://schemas.microsoft.com/office/drawing/2014/main" id="{C164C03B-34E3-8946-9605-BB65F6A45DCE}"/>
              </a:ext>
            </a:extLst>
          </p:cNvPr>
          <p:cNvPicPr>
            <a:picLocks noGrp="1" noChangeAspect="1"/>
          </p:cNvPicPr>
          <p:nvPr>
            <p:ph type="pic" sz="quarter" idx="13"/>
          </p:nvPr>
        </p:nvPicPr>
        <p:blipFill rotWithShape="1">
          <a:blip r:embed="rId5" cstate="email">
            <a:extLst>
              <a:ext uri="{28A0092B-C50C-407E-A947-70E740481C1C}">
                <a14:useLocalDpi xmlns:a14="http://schemas.microsoft.com/office/drawing/2010/main" val="0"/>
              </a:ext>
            </a:extLst>
          </a:blip>
          <a:srcRect l="82" r="-208"/>
          <a:stretch/>
        </p:blipFill>
        <p:spPr>
          <a:xfrm>
            <a:off x="5988472" y="3113070"/>
            <a:ext cx="2468522" cy="1988049"/>
          </a:xfrm>
        </p:spPr>
      </p:pic>
      <p:sp>
        <p:nvSpPr>
          <p:cNvPr id="18" name="Title 1">
            <a:extLst>
              <a:ext uri="{FF2B5EF4-FFF2-40B4-BE49-F238E27FC236}">
                <a16:creationId xmlns:a16="http://schemas.microsoft.com/office/drawing/2014/main" id="{B7AC23BD-DD23-B444-A179-E3AD6D3E0043}"/>
              </a:ext>
            </a:extLst>
          </p:cNvPr>
          <p:cNvSpPr txBox="1">
            <a:spLocks/>
          </p:cNvSpPr>
          <p:nvPr/>
        </p:nvSpPr>
        <p:spPr>
          <a:xfrm>
            <a:off x="6244974" y="2903324"/>
            <a:ext cx="2047393" cy="508686"/>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r"/>
            <a:r>
              <a:rPr lang="en-US" sz="2000" dirty="0"/>
              <a:t>Figure 15.18</a:t>
            </a:r>
          </a:p>
        </p:txBody>
      </p:sp>
    </p:spTree>
    <p:extLst>
      <p:ext uri="{BB962C8B-B14F-4D97-AF65-F5344CB8AC3E}">
        <p14:creationId xmlns:p14="http://schemas.microsoft.com/office/powerpoint/2010/main" val="4019984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afg012.jpg"/>
          <p:cNvPicPr/>
          <p:nvPr/>
        </p:nvPicPr>
        <p:blipFill>
          <a:blip r:embed="rId3">
            <a:extLst/>
          </a:blip>
          <a:stretch>
            <a:fillRect/>
          </a:stretch>
        </p:blipFill>
        <p:spPr>
          <a:xfrm>
            <a:off x="344234" y="2828906"/>
            <a:ext cx="3629532" cy="1869340"/>
          </a:xfrm>
          <a:prstGeom prst="rect">
            <a:avLst/>
          </a:prstGeom>
          <a:ln w="12700">
            <a:miter lim="400000"/>
          </a:ln>
        </p:spPr>
      </p:pic>
      <p:sp>
        <p:nvSpPr>
          <p:cNvPr id="109" name="Shape 109"/>
          <p:cNvSpPr/>
          <p:nvPr/>
        </p:nvSpPr>
        <p:spPr>
          <a:xfrm>
            <a:off x="344234" y="883335"/>
            <a:ext cx="7976730"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285750" lvl="0" indent="-285750">
              <a:buClr>
                <a:srgbClr val="6CB255"/>
              </a:buClr>
              <a:buFont typeface="Arial" panose="020B0604020202020204" pitchFamily="34" charset="0"/>
              <a:buChar char="•"/>
              <a:defRPr>
                <a:uFillTx/>
              </a:defRPr>
            </a:pPr>
            <a:r>
              <a:rPr lang="en-US" dirty="0">
                <a:uFill>
                  <a:solidFill/>
                </a:uFill>
              </a:rPr>
              <a:t>For ac circuits, </a:t>
            </a:r>
            <a:r>
              <a:rPr dirty="0">
                <a:uFill>
                  <a:solidFill/>
                </a:uFill>
              </a:rPr>
              <a:t>We can find an expression for how the power varies with time using</a:t>
            </a:r>
            <a:r>
              <a:rPr lang="en-US" dirty="0">
                <a:uFill>
                  <a:solidFill/>
                </a:uFill>
              </a:rPr>
              <a:t>:</a:t>
            </a:r>
            <a:r>
              <a:rPr dirty="0">
                <a:uFill>
                  <a:solidFill/>
                </a:uFill>
              </a:rPr>
              <a:t> P = IV</a:t>
            </a:r>
          </a:p>
        </p:txBody>
      </p:sp>
      <p:sp>
        <p:nvSpPr>
          <p:cNvPr id="2" name="Rectangle 1"/>
          <p:cNvSpPr/>
          <p:nvPr/>
        </p:nvSpPr>
        <p:spPr>
          <a:xfrm>
            <a:off x="344234" y="4819612"/>
            <a:ext cx="3337518" cy="646331"/>
          </a:xfrm>
          <a:prstGeom prst="rect">
            <a:avLst/>
          </a:prstGeom>
        </p:spPr>
        <p:txBody>
          <a:bodyPr wrap="square">
            <a:spAutoFit/>
          </a:bodyPr>
          <a:lstStyle/>
          <a:p>
            <a:pPr lvl="0" algn="just">
              <a:defRPr>
                <a:uFillTx/>
              </a:defRPr>
            </a:pPr>
            <a:r>
              <a:rPr lang="en-US" dirty="0"/>
              <a:t>Since the power fluctuates, we consider the average power</a:t>
            </a:r>
          </a:p>
        </p:txBody>
      </p:sp>
      <p:graphicFrame>
        <p:nvGraphicFramePr>
          <p:cNvPr id="7" name="Object 4"/>
          <p:cNvGraphicFramePr>
            <a:graphicFrameLocks noChangeAspect="1"/>
          </p:cNvGraphicFramePr>
          <p:nvPr>
            <p:extLst>
              <p:ext uri="{D42A27DB-BD31-4B8C-83A1-F6EECF244321}">
                <p14:modId xmlns:p14="http://schemas.microsoft.com/office/powerpoint/2010/main" val="3981714531"/>
              </p:ext>
            </p:extLst>
          </p:nvPr>
        </p:nvGraphicFramePr>
        <p:xfrm>
          <a:off x="1108493" y="1434094"/>
          <a:ext cx="1549400" cy="474662"/>
        </p:xfrm>
        <a:graphic>
          <a:graphicData uri="http://schemas.openxmlformats.org/presentationml/2006/ole">
            <mc:AlternateContent xmlns:mc="http://schemas.openxmlformats.org/markup-compatibility/2006">
              <mc:Choice xmlns:v="urn:schemas-microsoft-com:vml" Requires="v">
                <p:oleObj spid="_x0000_s14357" name="Equation" r:id="rId4" imgW="952500" imgH="292100" progId="Equation.3">
                  <p:embed/>
                </p:oleObj>
              </mc:Choice>
              <mc:Fallback>
                <p:oleObj name="Equation" r:id="rId4" imgW="952500" imgH="292100" progId="Equation.3">
                  <p:embed/>
                  <p:pic>
                    <p:nvPicPr>
                      <p:cNvPr id="7" name="Object 4"/>
                      <p:cNvPicPr>
                        <a:picLocks noChangeAspect="1" noChangeArrowheads="1"/>
                      </p:cNvPicPr>
                      <p:nvPr/>
                    </p:nvPicPr>
                    <p:blipFill>
                      <a:blip r:embed="rId5"/>
                      <a:srcRect/>
                      <a:stretch>
                        <a:fillRect/>
                      </a:stretch>
                    </p:blipFill>
                    <p:spPr bwMode="auto">
                      <a:xfrm>
                        <a:off x="1108493" y="1434094"/>
                        <a:ext cx="1549400" cy="474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2757952979"/>
              </p:ext>
            </p:extLst>
          </p:nvPr>
        </p:nvGraphicFramePr>
        <p:xfrm>
          <a:off x="4655478" y="1415143"/>
          <a:ext cx="1809750" cy="501650"/>
        </p:xfrm>
        <a:graphic>
          <a:graphicData uri="http://schemas.openxmlformats.org/presentationml/2006/ole">
            <mc:AlternateContent xmlns:mc="http://schemas.openxmlformats.org/markup-compatibility/2006">
              <mc:Choice xmlns:v="urn:schemas-microsoft-com:vml" Requires="v">
                <p:oleObj spid="_x0000_s14358" name="Equation" r:id="rId6" imgW="1054100" imgH="292100" progId="Equation.3">
                  <p:embed/>
                </p:oleObj>
              </mc:Choice>
              <mc:Fallback>
                <p:oleObj name="Equation" r:id="rId6" imgW="1054100" imgH="292100" progId="Equation.3">
                  <p:embed/>
                  <p:pic>
                    <p:nvPicPr>
                      <p:cNvPr id="8" name="Object 5"/>
                      <p:cNvPicPr>
                        <a:picLocks noChangeAspect="1" noChangeArrowheads="1"/>
                      </p:cNvPicPr>
                      <p:nvPr/>
                    </p:nvPicPr>
                    <p:blipFill>
                      <a:blip r:embed="rId7"/>
                      <a:srcRect/>
                      <a:stretch>
                        <a:fillRect/>
                      </a:stretch>
                    </p:blipFill>
                    <p:spPr bwMode="auto">
                      <a:xfrm>
                        <a:off x="4655478" y="1415143"/>
                        <a:ext cx="18097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4050932993"/>
              </p:ext>
            </p:extLst>
          </p:nvPr>
        </p:nvGraphicFramePr>
        <p:xfrm>
          <a:off x="2762200" y="2560251"/>
          <a:ext cx="2798153" cy="537307"/>
        </p:xfrm>
        <a:graphic>
          <a:graphicData uri="http://schemas.openxmlformats.org/presentationml/2006/ole">
            <mc:AlternateContent xmlns:mc="http://schemas.openxmlformats.org/markup-compatibility/2006">
              <mc:Choice xmlns:v="urn:schemas-microsoft-com:vml" Requires="v">
                <p:oleObj spid="_x0000_s14359" name="Equation" r:id="rId8" imgW="1524000" imgH="292100" progId="Equation.3">
                  <p:embed/>
                </p:oleObj>
              </mc:Choice>
              <mc:Fallback>
                <p:oleObj name="Equation" r:id="rId8" imgW="1524000" imgH="292100" progId="Equation.3">
                  <p:embed/>
                  <p:pic>
                    <p:nvPicPr>
                      <p:cNvPr id="9" name="Object 3"/>
                      <p:cNvPicPr>
                        <a:picLocks noChangeAspect="1" noChangeArrowheads="1"/>
                      </p:cNvPicPr>
                      <p:nvPr/>
                    </p:nvPicPr>
                    <p:blipFill>
                      <a:blip r:embed="rId9"/>
                      <a:srcRect/>
                      <a:stretch>
                        <a:fillRect/>
                      </a:stretch>
                    </p:blipFill>
                    <p:spPr bwMode="auto">
                      <a:xfrm>
                        <a:off x="2762200" y="2560251"/>
                        <a:ext cx="2798153" cy="5373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 name="Freeform 6"/>
          <p:cNvSpPr>
            <a:spLocks/>
          </p:cNvSpPr>
          <p:nvPr/>
        </p:nvSpPr>
        <p:spPr bwMode="auto">
          <a:xfrm>
            <a:off x="1993211" y="1841480"/>
            <a:ext cx="1350240" cy="817371"/>
          </a:xfrm>
          <a:custGeom>
            <a:avLst/>
            <a:gdLst>
              <a:gd name="T0" fmla="*/ 0 w 1112"/>
              <a:gd name="T1" fmla="*/ 0 h 816"/>
              <a:gd name="T2" fmla="*/ 192 w 1112"/>
              <a:gd name="T3" fmla="*/ 192 h 816"/>
              <a:gd name="T4" fmla="*/ 960 w 1112"/>
              <a:gd name="T5" fmla="*/ 480 h 816"/>
              <a:gd name="T6" fmla="*/ 1104 w 1112"/>
              <a:gd name="T7" fmla="*/ 816 h 816"/>
            </a:gdLst>
            <a:ahLst/>
            <a:cxnLst>
              <a:cxn ang="0">
                <a:pos x="T0" y="T1"/>
              </a:cxn>
              <a:cxn ang="0">
                <a:pos x="T2" y="T3"/>
              </a:cxn>
              <a:cxn ang="0">
                <a:pos x="T4" y="T5"/>
              </a:cxn>
              <a:cxn ang="0">
                <a:pos x="T6" y="T7"/>
              </a:cxn>
            </a:cxnLst>
            <a:rect l="0" t="0" r="r" b="b"/>
            <a:pathLst>
              <a:path w="1112" h="816">
                <a:moveTo>
                  <a:pt x="0" y="0"/>
                </a:moveTo>
                <a:cubicBezTo>
                  <a:pt x="16" y="56"/>
                  <a:pt x="32" y="112"/>
                  <a:pt x="192" y="192"/>
                </a:cubicBezTo>
                <a:cubicBezTo>
                  <a:pt x="352" y="272"/>
                  <a:pt x="808" y="376"/>
                  <a:pt x="960" y="480"/>
                </a:cubicBezTo>
                <a:cubicBezTo>
                  <a:pt x="1112" y="584"/>
                  <a:pt x="1108" y="700"/>
                  <a:pt x="1104" y="816"/>
                </a:cubicBezTo>
              </a:path>
            </a:pathLst>
          </a:custGeom>
          <a:noFill/>
          <a:ln w="38100" cmpd="sng">
            <a:solidFill>
              <a:srgbClr val="008000"/>
            </a:solidFill>
            <a:round/>
            <a:headEnd/>
            <a:tailEnd type="stealth"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Freeform 7"/>
          <p:cNvSpPr>
            <a:spLocks/>
          </p:cNvSpPr>
          <p:nvPr/>
        </p:nvSpPr>
        <p:spPr bwMode="auto">
          <a:xfrm>
            <a:off x="3501842" y="1844561"/>
            <a:ext cx="1790313" cy="817370"/>
          </a:xfrm>
          <a:custGeom>
            <a:avLst/>
            <a:gdLst>
              <a:gd name="T0" fmla="*/ 990600 w 624"/>
              <a:gd name="T1" fmla="*/ 0 h 768"/>
              <a:gd name="T2" fmla="*/ 609600 w 624"/>
              <a:gd name="T3" fmla="*/ 304800 h 768"/>
              <a:gd name="T4" fmla="*/ 152400 w 624"/>
              <a:gd name="T5" fmla="*/ 685800 h 768"/>
              <a:gd name="T6" fmla="*/ 0 w 624"/>
              <a:gd name="T7" fmla="*/ 1219200 h 768"/>
              <a:gd name="T8" fmla="*/ 0 60000 65536"/>
              <a:gd name="T9" fmla="*/ 0 60000 65536"/>
              <a:gd name="T10" fmla="*/ 0 60000 65536"/>
              <a:gd name="T11" fmla="*/ 0 60000 65536"/>
              <a:gd name="T12" fmla="*/ 0 w 624"/>
              <a:gd name="T13" fmla="*/ 0 h 768"/>
              <a:gd name="T14" fmla="*/ 624 w 624"/>
              <a:gd name="T15" fmla="*/ 768 h 768"/>
            </a:gdLst>
            <a:ahLst/>
            <a:cxnLst>
              <a:cxn ang="T8">
                <a:pos x="T0" y="T1"/>
              </a:cxn>
              <a:cxn ang="T9">
                <a:pos x="T2" y="T3"/>
              </a:cxn>
              <a:cxn ang="T10">
                <a:pos x="T4" y="T5"/>
              </a:cxn>
              <a:cxn ang="T11">
                <a:pos x="T6" y="T7"/>
              </a:cxn>
            </a:cxnLst>
            <a:rect l="T12" t="T13" r="T14" b="T15"/>
            <a:pathLst>
              <a:path w="624" h="768">
                <a:moveTo>
                  <a:pt x="624" y="0"/>
                </a:moveTo>
                <a:cubicBezTo>
                  <a:pt x="548" y="60"/>
                  <a:pt x="472" y="120"/>
                  <a:pt x="384" y="192"/>
                </a:cubicBezTo>
                <a:cubicBezTo>
                  <a:pt x="296" y="264"/>
                  <a:pt x="160" y="336"/>
                  <a:pt x="96" y="432"/>
                </a:cubicBezTo>
                <a:cubicBezTo>
                  <a:pt x="32" y="528"/>
                  <a:pt x="16" y="648"/>
                  <a:pt x="0" y="768"/>
                </a:cubicBezTo>
              </a:path>
            </a:pathLst>
          </a:custGeom>
          <a:noFill/>
          <a:ln w="38100" cmpd="sng">
            <a:solidFill>
              <a:srgbClr val="FF6600"/>
            </a:solidFill>
            <a:round/>
            <a:headEnd/>
            <a:tailEnd type="stealth"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 name="Shape 186">
            <a:extLst>
              <a:ext uri="{FF2B5EF4-FFF2-40B4-BE49-F238E27FC236}">
                <a16:creationId xmlns:a16="http://schemas.microsoft.com/office/drawing/2014/main" id="{918765DD-9FE8-5A4E-BC53-E3B611C0184A}"/>
              </a:ext>
            </a:extLst>
          </p:cNvPr>
          <p:cNvSpPr/>
          <p:nvPr/>
        </p:nvSpPr>
        <p:spPr>
          <a:xfrm>
            <a:off x="225969" y="231547"/>
            <a:ext cx="6019005" cy="48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a:uFillTx/>
              </a:defRPr>
            </a:pPr>
            <a:r>
              <a:rPr lang="en-US" sz="2000" b="1" dirty="0">
                <a:uFill>
                  <a:solidFill/>
                </a:uFill>
                <a:latin typeface="+mj-lt"/>
              </a:rPr>
              <a:t>15</a:t>
            </a:r>
            <a:r>
              <a:rPr sz="2000" b="1" dirty="0">
                <a:uFill>
                  <a:solidFill/>
                </a:uFill>
                <a:latin typeface="+mj-lt"/>
              </a:rPr>
              <a:t>.</a:t>
            </a:r>
            <a:r>
              <a:rPr lang="en-US" sz="2000" b="1" dirty="0">
                <a:uFill>
                  <a:solidFill/>
                </a:uFill>
                <a:latin typeface="+mj-lt"/>
              </a:rPr>
              <a:t>4</a:t>
            </a:r>
            <a:r>
              <a:rPr sz="2000" b="1" dirty="0">
                <a:uFill>
                  <a:solidFill/>
                </a:uFill>
                <a:latin typeface="+mj-lt"/>
              </a:rPr>
              <a:t> </a:t>
            </a:r>
            <a:r>
              <a:rPr lang="en-US" sz="2000" b="1" dirty="0">
                <a:solidFill>
                  <a:srgbClr val="0433FF"/>
                </a:solidFill>
                <a:uFill>
                  <a:solidFill>
                    <a:srgbClr val="0433FF"/>
                  </a:solidFill>
                </a:uFill>
                <a:latin typeface="+mj-lt"/>
              </a:rPr>
              <a:t>POWER</a:t>
            </a:r>
            <a:endParaRPr sz="2000" b="1" dirty="0">
              <a:solidFill>
                <a:srgbClr val="0433FF"/>
              </a:solidFill>
              <a:uFill>
                <a:solidFill>
                  <a:srgbClr val="0433FF"/>
                </a:solidFill>
              </a:uFill>
              <a:latin typeface="+mj-lt"/>
            </a:endParaRPr>
          </a:p>
        </p:txBody>
      </p:sp>
      <p:graphicFrame>
        <p:nvGraphicFramePr>
          <p:cNvPr id="13" name="Object 4">
            <a:extLst>
              <a:ext uri="{FF2B5EF4-FFF2-40B4-BE49-F238E27FC236}">
                <a16:creationId xmlns:a16="http://schemas.microsoft.com/office/drawing/2014/main" id="{3848C936-2448-1B45-A7C7-E38485B2EC9F}"/>
              </a:ext>
            </a:extLst>
          </p:cNvPr>
          <p:cNvGraphicFramePr>
            <a:graphicFrameLocks noChangeAspect="1"/>
          </p:cNvGraphicFramePr>
          <p:nvPr>
            <p:extLst>
              <p:ext uri="{D42A27DB-BD31-4B8C-83A1-F6EECF244321}">
                <p14:modId xmlns:p14="http://schemas.microsoft.com/office/powerpoint/2010/main" val="724068984"/>
              </p:ext>
            </p:extLst>
          </p:nvPr>
        </p:nvGraphicFramePr>
        <p:xfrm>
          <a:off x="4535721" y="4062759"/>
          <a:ext cx="3127151" cy="782729"/>
        </p:xfrm>
        <a:graphic>
          <a:graphicData uri="http://schemas.openxmlformats.org/presentationml/2006/ole">
            <mc:AlternateContent xmlns:mc="http://schemas.openxmlformats.org/markup-compatibility/2006">
              <mc:Choice xmlns:v="urn:schemas-microsoft-com:vml" Requires="v">
                <p:oleObj spid="_x0000_s14360" name="Equation" r:id="rId10" imgW="1981200" imgH="495300" progId="Equation.3">
                  <p:embed/>
                </p:oleObj>
              </mc:Choice>
              <mc:Fallback>
                <p:oleObj name="Equation" r:id="rId10" imgW="1981200" imgH="495300" progId="Equation.3">
                  <p:embed/>
                  <p:pic>
                    <p:nvPicPr>
                      <p:cNvPr id="10" name="Object 4"/>
                      <p:cNvPicPr>
                        <a:picLocks noChangeAspect="1" noChangeArrowheads="1"/>
                      </p:cNvPicPr>
                      <p:nvPr/>
                    </p:nvPicPr>
                    <p:blipFill>
                      <a:blip r:embed="rId11"/>
                      <a:srcRect/>
                      <a:stretch>
                        <a:fillRect/>
                      </a:stretch>
                    </p:blipFill>
                    <p:spPr bwMode="auto">
                      <a:xfrm>
                        <a:off x="4535721" y="4062759"/>
                        <a:ext cx="3127151" cy="782729"/>
                      </a:xfrm>
                      <a:prstGeom prst="rect">
                        <a:avLst/>
                      </a:prstGeom>
                      <a:solidFill>
                        <a:srgbClr val="FFC000"/>
                      </a:solidFill>
                      <a:ln w="38100">
                        <a:solidFill>
                          <a:srgbClr val="FF0000"/>
                        </a:solidFill>
                      </a:ln>
                      <a:effectLst/>
                    </p:spPr>
                  </p:pic>
                </p:oleObj>
              </mc:Fallback>
            </mc:AlternateContent>
          </a:graphicData>
        </a:graphic>
      </p:graphicFrame>
      <p:sp>
        <p:nvSpPr>
          <p:cNvPr id="15" name="Shape 109">
            <a:extLst>
              <a:ext uri="{FF2B5EF4-FFF2-40B4-BE49-F238E27FC236}">
                <a16:creationId xmlns:a16="http://schemas.microsoft.com/office/drawing/2014/main" id="{88214858-D114-9D47-B101-64A62C2E0E75}"/>
              </a:ext>
            </a:extLst>
          </p:cNvPr>
          <p:cNvSpPr/>
          <p:nvPr/>
        </p:nvSpPr>
        <p:spPr>
          <a:xfrm>
            <a:off x="4396998" y="3623126"/>
            <a:ext cx="3832602" cy="249299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285750" lvl="0" indent="-285750">
              <a:buClr>
                <a:srgbClr val="6CB255"/>
              </a:buClr>
              <a:buFont typeface="Arial" panose="020B0604020202020204" pitchFamily="34" charset="0"/>
              <a:buChar char="•"/>
              <a:defRPr>
                <a:uFillTx/>
              </a:defRPr>
            </a:pPr>
            <a:r>
              <a:rPr lang="en-US" dirty="0">
                <a:uFill>
                  <a:solidFill/>
                </a:uFill>
              </a:rPr>
              <a:t>Hence, the time-averaged power:</a:t>
            </a:r>
          </a:p>
          <a:p>
            <a:pPr marL="285750" lvl="0" indent="-285750">
              <a:buClr>
                <a:srgbClr val="6CB255"/>
              </a:buClr>
              <a:buFont typeface="Arial" panose="020B0604020202020204" pitchFamily="34" charset="0"/>
              <a:buChar char="•"/>
              <a:defRPr>
                <a:uFillTx/>
              </a:defRPr>
            </a:pPr>
            <a:endParaRPr lang="en-US" dirty="0">
              <a:uFill>
                <a:solidFill/>
              </a:uFill>
            </a:endParaRPr>
          </a:p>
          <a:p>
            <a:pPr marL="285750" lvl="0" indent="-285750">
              <a:buClr>
                <a:srgbClr val="6CB255"/>
              </a:buClr>
              <a:buFont typeface="Arial" panose="020B0604020202020204" pitchFamily="34" charset="0"/>
              <a:buChar char="•"/>
              <a:defRPr>
                <a:uFillTx/>
              </a:defRPr>
            </a:pPr>
            <a:endParaRPr lang="en-US" dirty="0">
              <a:uFill>
                <a:solidFill/>
              </a:uFill>
            </a:endParaRPr>
          </a:p>
          <a:p>
            <a:pPr marL="285750" lvl="0" indent="-285750">
              <a:buClr>
                <a:srgbClr val="6CB255"/>
              </a:buClr>
              <a:buFont typeface="Arial" panose="020B0604020202020204" pitchFamily="34" charset="0"/>
              <a:buChar char="•"/>
              <a:defRPr>
                <a:uFillTx/>
              </a:defRPr>
            </a:pPr>
            <a:endParaRPr lang="en-US" dirty="0">
              <a:uFill>
                <a:solidFill/>
              </a:uFill>
            </a:endParaRPr>
          </a:p>
          <a:p>
            <a:pPr marL="285750" lvl="0" indent="-285750">
              <a:buClr>
                <a:srgbClr val="6CB255"/>
              </a:buClr>
              <a:buFont typeface="Arial" panose="020B0604020202020204" pitchFamily="34" charset="0"/>
              <a:buChar char="•"/>
              <a:defRPr>
                <a:uFillTx/>
              </a:defRPr>
            </a:pPr>
            <a:endParaRPr lang="en-US" dirty="0">
              <a:uFill>
                <a:solidFill/>
              </a:uFill>
            </a:endParaRPr>
          </a:p>
          <a:p>
            <a:pPr marL="285750" lvl="0" indent="-285750">
              <a:buClr>
                <a:srgbClr val="6CB255"/>
              </a:buClr>
              <a:buFont typeface="Arial" panose="020B0604020202020204" pitchFamily="34" charset="0"/>
              <a:buChar char="•"/>
              <a:defRPr>
                <a:uFillTx/>
              </a:defRPr>
            </a:pPr>
            <a:r>
              <a:rPr lang="en-US" dirty="0">
                <a:uFill>
                  <a:solidFill/>
                </a:uFill>
              </a:rPr>
              <a:t>Which generalizes to:  </a:t>
            </a:r>
          </a:p>
          <a:p>
            <a:pPr marL="285750" lvl="0" indent="-285750">
              <a:buClr>
                <a:srgbClr val="6CB255"/>
              </a:buClr>
              <a:buFont typeface="Arial" panose="020B0604020202020204" pitchFamily="34" charset="0"/>
              <a:buChar char="•"/>
              <a:defRPr>
                <a:uFillTx/>
              </a:defRPr>
            </a:pPr>
            <a:endParaRPr lang="en-US" dirty="0">
              <a:uFill>
                <a:solidFill/>
              </a:uFill>
            </a:endParaRPr>
          </a:p>
          <a:p>
            <a:pPr marL="285750" lvl="0" indent="-285750">
              <a:buClr>
                <a:srgbClr val="6CB255"/>
              </a:buClr>
              <a:buFont typeface="Arial" panose="020B0604020202020204" pitchFamily="34" charset="0"/>
              <a:buChar char="•"/>
              <a:defRPr>
                <a:uFillTx/>
              </a:defRPr>
            </a:pPr>
            <a:endParaRPr lang="en-US" dirty="0">
              <a:uFill>
                <a:solidFill/>
              </a:uFill>
            </a:endParaRPr>
          </a:p>
          <a:p>
            <a:pPr marL="285750" lvl="0" indent="-285750">
              <a:buClr>
                <a:srgbClr val="6CB255"/>
              </a:buClr>
              <a:buFont typeface="Arial" panose="020B0604020202020204" pitchFamily="34" charset="0"/>
              <a:buChar char="•"/>
              <a:defRPr>
                <a:uFillTx/>
              </a:defRPr>
            </a:pPr>
            <a:r>
              <a:rPr lang="en-US" dirty="0">
                <a:uFill>
                  <a:solidFill/>
                </a:uFill>
              </a:rPr>
              <a:t>Where, </a:t>
            </a:r>
            <a:endParaRPr dirty="0">
              <a:uFill>
                <a:solidFill/>
              </a:uFill>
            </a:endParaRPr>
          </a:p>
        </p:txBody>
      </p:sp>
      <p:sp>
        <p:nvSpPr>
          <p:cNvPr id="16" name="TextBox 15">
            <a:extLst>
              <a:ext uri="{FF2B5EF4-FFF2-40B4-BE49-F238E27FC236}">
                <a16:creationId xmlns:a16="http://schemas.microsoft.com/office/drawing/2014/main" id="{C79C90BA-3086-3E42-98DE-68D390DA3F70}"/>
              </a:ext>
            </a:extLst>
          </p:cNvPr>
          <p:cNvSpPr txBox="1"/>
          <p:nvPr/>
        </p:nvSpPr>
        <p:spPr>
          <a:xfrm>
            <a:off x="7954886" y="4269458"/>
            <a:ext cx="761747" cy="369332"/>
          </a:xfrm>
          <a:prstGeom prst="rect">
            <a:avLst/>
          </a:prstGeom>
          <a:noFill/>
        </p:spPr>
        <p:txBody>
          <a:bodyPr wrap="none" rtlCol="0">
            <a:spAutoFit/>
          </a:bodyPr>
          <a:lstStyle/>
          <a:p>
            <a:r>
              <a:rPr lang="en-US" b="1" dirty="0">
                <a:solidFill>
                  <a:srgbClr val="FF0000"/>
                </a:solidFill>
              </a:rPr>
              <a:t>15.13</a:t>
            </a:r>
          </a:p>
        </p:txBody>
      </p:sp>
      <p:pic>
        <p:nvPicPr>
          <p:cNvPr id="3" name="Picture 2">
            <a:extLst>
              <a:ext uri="{FF2B5EF4-FFF2-40B4-BE49-F238E27FC236}">
                <a16:creationId xmlns:a16="http://schemas.microsoft.com/office/drawing/2014/main" id="{687EB348-AA84-DC45-B1A9-04BAAF064FCB}"/>
              </a:ext>
            </a:extLst>
          </p:cNvPr>
          <p:cNvPicPr>
            <a:picLocks noChangeAspect="1"/>
          </p:cNvPicPr>
          <p:nvPr/>
        </p:nvPicPr>
        <p:blipFill>
          <a:blip r:embed="rId12"/>
          <a:stretch>
            <a:fillRect/>
          </a:stretch>
        </p:blipFill>
        <p:spPr>
          <a:xfrm>
            <a:off x="5560353" y="5371056"/>
            <a:ext cx="1216025" cy="298545"/>
          </a:xfrm>
          <a:prstGeom prst="rect">
            <a:avLst/>
          </a:prstGeom>
        </p:spPr>
      </p:pic>
      <p:pic>
        <p:nvPicPr>
          <p:cNvPr id="4" name="Picture 3">
            <a:extLst>
              <a:ext uri="{FF2B5EF4-FFF2-40B4-BE49-F238E27FC236}">
                <a16:creationId xmlns:a16="http://schemas.microsoft.com/office/drawing/2014/main" id="{B1A2B7FB-0E1B-E247-9BDA-968B2242D3B9}"/>
              </a:ext>
            </a:extLst>
          </p:cNvPr>
          <p:cNvPicPr>
            <a:picLocks noChangeAspect="1"/>
          </p:cNvPicPr>
          <p:nvPr/>
        </p:nvPicPr>
        <p:blipFill>
          <a:blip r:embed="rId13"/>
          <a:stretch>
            <a:fillRect/>
          </a:stretch>
        </p:blipFill>
        <p:spPr>
          <a:xfrm>
            <a:off x="5560353" y="5903476"/>
            <a:ext cx="1519217" cy="652273"/>
          </a:xfrm>
          <a:prstGeom prst="rect">
            <a:avLst/>
          </a:prstGeom>
          <a:solidFill>
            <a:srgbClr val="FFC000"/>
          </a:solidFill>
          <a:ln w="38100">
            <a:solidFill>
              <a:srgbClr val="FF0000"/>
            </a:solidFill>
          </a:ln>
        </p:spPr>
      </p:pic>
      <p:sp>
        <p:nvSpPr>
          <p:cNvPr id="18" name="TextBox 17">
            <a:extLst>
              <a:ext uri="{FF2B5EF4-FFF2-40B4-BE49-F238E27FC236}">
                <a16:creationId xmlns:a16="http://schemas.microsoft.com/office/drawing/2014/main" id="{68E2284B-1C8A-A944-886B-480C624F75A8}"/>
              </a:ext>
            </a:extLst>
          </p:cNvPr>
          <p:cNvSpPr txBox="1"/>
          <p:nvPr/>
        </p:nvSpPr>
        <p:spPr>
          <a:xfrm>
            <a:off x="7954885" y="6044946"/>
            <a:ext cx="761747" cy="369332"/>
          </a:xfrm>
          <a:prstGeom prst="rect">
            <a:avLst/>
          </a:prstGeom>
          <a:noFill/>
        </p:spPr>
        <p:txBody>
          <a:bodyPr wrap="none" rtlCol="0">
            <a:spAutoFit/>
          </a:bodyPr>
          <a:lstStyle/>
          <a:p>
            <a:r>
              <a:rPr lang="en-US" b="1" dirty="0">
                <a:solidFill>
                  <a:srgbClr val="FF0000"/>
                </a:solidFill>
              </a:rPr>
              <a:t>15.14</a:t>
            </a:r>
          </a:p>
        </p:txBody>
      </p:sp>
    </p:spTree>
    <p:extLst>
      <p:ext uri="{BB962C8B-B14F-4D97-AF65-F5344CB8AC3E}">
        <p14:creationId xmlns:p14="http://schemas.microsoft.com/office/powerpoint/2010/main" val="24575546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9"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F20.jpg"/>
          <p:cNvPicPr/>
          <p:nvPr/>
        </p:nvPicPr>
        <p:blipFill>
          <a:blip r:embed="rId3">
            <a:extLst/>
          </a:blip>
          <a:stretch>
            <a:fillRect/>
          </a:stretch>
        </p:blipFill>
        <p:spPr>
          <a:xfrm>
            <a:off x="5638800" y="1803548"/>
            <a:ext cx="3175001" cy="4800600"/>
          </a:xfrm>
          <a:prstGeom prst="rect">
            <a:avLst/>
          </a:prstGeom>
          <a:ln w="12700">
            <a:miter lim="400000"/>
          </a:ln>
        </p:spPr>
      </p:pic>
      <p:sp>
        <p:nvSpPr>
          <p:cNvPr id="128" name="Shape 128"/>
          <p:cNvSpPr/>
          <p:nvPr/>
        </p:nvSpPr>
        <p:spPr>
          <a:xfrm>
            <a:off x="173606" y="1027112"/>
            <a:ext cx="8497547" cy="116955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just">
              <a:buClr>
                <a:srgbClr val="000000"/>
              </a:buClr>
              <a:buFont typeface="Arial"/>
              <a:defRPr>
                <a:uFillTx/>
              </a:defRPr>
            </a:pPr>
            <a:r>
              <a:rPr dirty="0">
                <a:uFill>
                  <a:solidFill/>
                </a:uFill>
              </a:rPr>
              <a:t>A stereo receiver applies</a:t>
            </a:r>
            <a:r>
              <a:rPr lang="en-US" dirty="0">
                <a:uFill>
                  <a:solidFill/>
                </a:uFill>
              </a:rPr>
              <a:t> </a:t>
            </a:r>
            <a:r>
              <a:rPr dirty="0">
                <a:uFill>
                  <a:solidFill/>
                </a:uFill>
              </a:rPr>
              <a:t>a peak voltage of</a:t>
            </a:r>
            <a:r>
              <a:rPr lang="en-US" dirty="0">
                <a:uFill>
                  <a:solidFill/>
                </a:uFill>
              </a:rPr>
              <a:t> </a:t>
            </a:r>
            <a:r>
              <a:rPr dirty="0">
                <a:uFill>
                  <a:solidFill/>
                </a:uFill>
              </a:rPr>
              <a:t>40 V to a speaker.</a:t>
            </a:r>
            <a:r>
              <a:rPr lang="en-US" dirty="0"/>
              <a:t> </a:t>
            </a:r>
            <a:r>
              <a:rPr dirty="0">
                <a:uFill>
                  <a:solidFill/>
                </a:uFill>
              </a:rPr>
              <a:t>The speaker behaves</a:t>
            </a:r>
            <a:r>
              <a:rPr lang="en-US" dirty="0">
                <a:uFill>
                  <a:solidFill/>
                </a:uFill>
              </a:rPr>
              <a:t> </a:t>
            </a:r>
            <a:r>
              <a:rPr dirty="0">
                <a:uFill>
                  <a:solidFill/>
                </a:uFill>
              </a:rPr>
              <a:t>approximately as if it had a resistance of 10</a:t>
            </a:r>
            <a:r>
              <a:rPr lang="en-US" dirty="0">
                <a:uFill>
                  <a:solidFill/>
                </a:uFill>
              </a:rPr>
              <a:t> </a:t>
            </a:r>
            <a:r>
              <a:rPr dirty="0">
                <a:uFill>
                  <a:solidFill/>
                </a:uFill>
              </a:rPr>
              <a:t>Ω.</a:t>
            </a:r>
          </a:p>
          <a:p>
            <a:pPr lvl="0" algn="just">
              <a:buClr>
                <a:srgbClr val="000000"/>
              </a:buClr>
              <a:buFont typeface="Arial"/>
              <a:defRPr>
                <a:uFillTx/>
              </a:defRPr>
            </a:pPr>
            <a:endParaRPr sz="2000" dirty="0">
              <a:uFill>
                <a:solidFill/>
              </a:uFill>
            </a:endParaRPr>
          </a:p>
          <a:p>
            <a:pPr lvl="0" algn="just">
              <a:buClr>
                <a:srgbClr val="000000"/>
              </a:buClr>
              <a:buFont typeface="Arial"/>
              <a:defRPr>
                <a:uFillTx/>
              </a:defRPr>
            </a:pPr>
            <a:r>
              <a:rPr sz="2000" dirty="0">
                <a:solidFill>
                  <a:srgbClr val="0000FF"/>
                </a:solidFill>
                <a:uFill>
                  <a:solidFill/>
                </a:uFill>
              </a:rPr>
              <a:t>Determine</a:t>
            </a:r>
            <a:endParaRPr lang="en-US" sz="2000" dirty="0">
              <a:solidFill>
                <a:srgbClr val="0000FF"/>
              </a:solidFill>
              <a:uFill>
                <a:solidFill/>
              </a:uFill>
            </a:endParaRPr>
          </a:p>
        </p:txBody>
      </p:sp>
      <p:sp>
        <p:nvSpPr>
          <p:cNvPr id="132" name="Shape 132"/>
          <p:cNvSpPr/>
          <p:nvPr/>
        </p:nvSpPr>
        <p:spPr>
          <a:xfrm>
            <a:off x="6489700" y="5867548"/>
            <a:ext cx="520698" cy="30480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a:lvl1pPr>
          </a:lstStyle>
          <a:p>
            <a:pPr lvl="0">
              <a:defRPr sz="1800">
                <a:uFillTx/>
              </a:defRPr>
            </a:pPr>
            <a:r>
              <a:rPr sz="1400">
                <a:uFill>
                  <a:solidFill/>
                </a:uFill>
              </a:rPr>
              <a:t>40 V</a:t>
            </a:r>
          </a:p>
        </p:txBody>
      </p:sp>
      <p:sp>
        <p:nvSpPr>
          <p:cNvPr id="133" name="Shape 133"/>
          <p:cNvSpPr/>
          <p:nvPr/>
        </p:nvSpPr>
        <p:spPr>
          <a:xfrm>
            <a:off x="8013700" y="5867548"/>
            <a:ext cx="535023" cy="30480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a:lvl1pPr>
          </a:lstStyle>
          <a:p>
            <a:pPr lvl="0">
              <a:defRPr sz="1800">
                <a:uFillTx/>
              </a:defRPr>
            </a:pPr>
            <a:r>
              <a:rPr sz="1400">
                <a:uFill>
                  <a:solidFill/>
                </a:uFill>
              </a:rPr>
              <a:t>10 Ω</a:t>
            </a:r>
          </a:p>
        </p:txBody>
      </p:sp>
      <p:sp>
        <p:nvSpPr>
          <p:cNvPr id="134" name="Shape 134"/>
          <p:cNvSpPr/>
          <p:nvPr/>
        </p:nvSpPr>
        <p:spPr>
          <a:xfrm>
            <a:off x="7689074" y="1811128"/>
            <a:ext cx="544833" cy="30480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a:lvl1pPr>
          </a:lstStyle>
          <a:p>
            <a:pPr lvl="0">
              <a:defRPr sz="1800">
                <a:uFillTx/>
              </a:defRPr>
            </a:pPr>
            <a:r>
              <a:rPr sz="1400" dirty="0">
                <a:uFill>
                  <a:solidFill/>
                </a:uFill>
              </a:rPr>
              <a:t>10-Ω</a:t>
            </a:r>
          </a:p>
        </p:txBody>
      </p:sp>
      <p:sp>
        <p:nvSpPr>
          <p:cNvPr id="10" name="Shape 128"/>
          <p:cNvSpPr/>
          <p:nvPr/>
        </p:nvSpPr>
        <p:spPr>
          <a:xfrm>
            <a:off x="173606" y="393400"/>
            <a:ext cx="7428862"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buClr>
                <a:srgbClr val="000000"/>
              </a:buClr>
              <a:defRPr>
                <a:uFillTx/>
              </a:defRPr>
            </a:pPr>
            <a:r>
              <a:rPr sz="2000" dirty="0">
                <a:solidFill>
                  <a:srgbClr val="0432FF"/>
                </a:solidFill>
                <a:uFill>
                  <a:solidFill/>
                </a:uFill>
              </a:rPr>
              <a:t>Example</a:t>
            </a:r>
            <a:r>
              <a:rPr lang="en-US" sz="2000" dirty="0">
                <a:solidFill>
                  <a:srgbClr val="0432FF"/>
                </a:solidFill>
                <a:uFill>
                  <a:solidFill/>
                </a:uFill>
              </a:rPr>
              <a:t>:</a:t>
            </a:r>
            <a:r>
              <a:rPr lang="en-US" sz="2000" dirty="0">
                <a:solidFill>
                  <a:srgbClr val="0432FF"/>
                </a:solidFill>
              </a:rPr>
              <a:t>  Electrical Power Sent to a Loudspeaker</a:t>
            </a:r>
            <a:endParaRPr sz="2000" baseline="-5999" dirty="0">
              <a:solidFill>
                <a:srgbClr val="0432FF"/>
              </a:solidFill>
              <a:uFill>
                <a:solidFill/>
              </a:uFill>
            </a:endParaRPr>
          </a:p>
        </p:txBody>
      </p:sp>
      <p:sp>
        <p:nvSpPr>
          <p:cNvPr id="2" name="Rectangle 1"/>
          <p:cNvSpPr/>
          <p:nvPr/>
        </p:nvSpPr>
        <p:spPr>
          <a:xfrm>
            <a:off x="387669" y="2457559"/>
            <a:ext cx="2161958" cy="369332"/>
          </a:xfrm>
          <a:prstGeom prst="rect">
            <a:avLst/>
          </a:prstGeom>
        </p:spPr>
        <p:txBody>
          <a:bodyPr wrap="none">
            <a:spAutoFit/>
          </a:bodyPr>
          <a:lstStyle/>
          <a:p>
            <a:pPr lvl="0" algn="just">
              <a:buClr>
                <a:srgbClr val="000000"/>
              </a:buClr>
              <a:buFont typeface="Arial"/>
              <a:defRPr>
                <a:uFillTx/>
              </a:defRPr>
            </a:pPr>
            <a:r>
              <a:rPr lang="en-US" dirty="0"/>
              <a:t>(a) </a:t>
            </a:r>
            <a:r>
              <a:rPr lang="en-US" dirty="0">
                <a:solidFill>
                  <a:srgbClr val="FF0000"/>
                </a:solidFill>
              </a:rPr>
              <a:t>the </a:t>
            </a:r>
            <a:r>
              <a:rPr lang="en-US" dirty="0" err="1">
                <a:solidFill>
                  <a:srgbClr val="FF0000"/>
                </a:solidFill>
              </a:rPr>
              <a:t>rms</a:t>
            </a:r>
            <a:r>
              <a:rPr lang="en-US" dirty="0">
                <a:solidFill>
                  <a:srgbClr val="FF0000"/>
                </a:solidFill>
              </a:rPr>
              <a:t> voltage</a:t>
            </a:r>
          </a:p>
        </p:txBody>
      </p:sp>
      <p:graphicFrame>
        <p:nvGraphicFramePr>
          <p:cNvPr id="12" name="Object 6"/>
          <p:cNvGraphicFramePr>
            <a:graphicFrameLocks noChangeAspect="1"/>
          </p:cNvGraphicFramePr>
          <p:nvPr>
            <p:extLst/>
          </p:nvPr>
        </p:nvGraphicFramePr>
        <p:xfrm>
          <a:off x="387669" y="3019864"/>
          <a:ext cx="2741450" cy="734836"/>
        </p:xfrm>
        <a:graphic>
          <a:graphicData uri="http://schemas.openxmlformats.org/presentationml/2006/ole">
            <mc:AlternateContent xmlns:mc="http://schemas.openxmlformats.org/markup-compatibility/2006">
              <mc:Choice xmlns:v="urn:schemas-microsoft-com:vml" Requires="v">
                <p:oleObj spid="_x0000_s16400" name="Equation" r:id="rId4" imgW="1752600" imgH="469900" progId="Equation.3">
                  <p:embed/>
                </p:oleObj>
              </mc:Choice>
              <mc:Fallback>
                <p:oleObj name="Equation" r:id="rId4" imgW="1752600" imgH="469900" progId="Equation.3">
                  <p:embed/>
                  <p:pic>
                    <p:nvPicPr>
                      <p:cNvPr id="12" name="Object 6"/>
                      <p:cNvPicPr>
                        <a:picLocks noChangeAspect="1" noChangeArrowheads="1"/>
                      </p:cNvPicPr>
                      <p:nvPr/>
                    </p:nvPicPr>
                    <p:blipFill>
                      <a:blip r:embed="rId5"/>
                      <a:srcRect/>
                      <a:stretch>
                        <a:fillRect/>
                      </a:stretch>
                    </p:blipFill>
                    <p:spPr bwMode="auto">
                      <a:xfrm>
                        <a:off x="387669" y="3019864"/>
                        <a:ext cx="2741450" cy="734836"/>
                      </a:xfrm>
                      <a:prstGeom prst="rect">
                        <a:avLst/>
                      </a:prstGeom>
                      <a:noFill/>
                      <a:ln>
                        <a:noFill/>
                      </a:ln>
                      <a:effectLst/>
                    </p:spPr>
                  </p:pic>
                </p:oleObj>
              </mc:Fallback>
            </mc:AlternateContent>
          </a:graphicData>
        </a:graphic>
      </p:graphicFrame>
      <p:sp>
        <p:nvSpPr>
          <p:cNvPr id="3" name="Rectangle 2"/>
          <p:cNvSpPr/>
          <p:nvPr/>
        </p:nvSpPr>
        <p:spPr>
          <a:xfrm>
            <a:off x="387669" y="4033391"/>
            <a:ext cx="2173116" cy="369332"/>
          </a:xfrm>
          <a:prstGeom prst="rect">
            <a:avLst/>
          </a:prstGeom>
        </p:spPr>
        <p:txBody>
          <a:bodyPr wrap="none">
            <a:spAutoFit/>
          </a:bodyPr>
          <a:lstStyle/>
          <a:p>
            <a:pPr lvl="0" algn="just">
              <a:buClr>
                <a:srgbClr val="000000"/>
              </a:buClr>
              <a:buFont typeface="Arial"/>
              <a:defRPr>
                <a:uFillTx/>
              </a:defRPr>
            </a:pPr>
            <a:r>
              <a:rPr lang="en-US" dirty="0"/>
              <a:t>(b) </a:t>
            </a:r>
            <a:r>
              <a:rPr lang="en-US" dirty="0">
                <a:solidFill>
                  <a:srgbClr val="FF0000"/>
                </a:solidFill>
              </a:rPr>
              <a:t>the </a:t>
            </a:r>
            <a:r>
              <a:rPr lang="en-US" dirty="0" err="1">
                <a:solidFill>
                  <a:srgbClr val="FF0000"/>
                </a:solidFill>
              </a:rPr>
              <a:t>rms</a:t>
            </a:r>
            <a:r>
              <a:rPr lang="en-US" dirty="0">
                <a:solidFill>
                  <a:srgbClr val="FF0000"/>
                </a:solidFill>
              </a:rPr>
              <a:t> current</a:t>
            </a:r>
          </a:p>
        </p:txBody>
      </p:sp>
      <p:graphicFrame>
        <p:nvGraphicFramePr>
          <p:cNvPr id="14" name="Object 7"/>
          <p:cNvGraphicFramePr>
            <a:graphicFrameLocks noChangeAspect="1"/>
          </p:cNvGraphicFramePr>
          <p:nvPr>
            <p:extLst/>
          </p:nvPr>
        </p:nvGraphicFramePr>
        <p:xfrm>
          <a:off x="387669" y="4541775"/>
          <a:ext cx="3059113" cy="736600"/>
        </p:xfrm>
        <a:graphic>
          <a:graphicData uri="http://schemas.openxmlformats.org/presentationml/2006/ole">
            <mc:AlternateContent xmlns:mc="http://schemas.openxmlformats.org/markup-compatibility/2006">
              <mc:Choice xmlns:v="urn:schemas-microsoft-com:vml" Requires="v">
                <p:oleObj spid="_x0000_s16401" name="Equation" r:id="rId6" imgW="1790700" imgH="431800" progId="Equation.3">
                  <p:embed/>
                </p:oleObj>
              </mc:Choice>
              <mc:Fallback>
                <p:oleObj name="Equation" r:id="rId6" imgW="1790700" imgH="431800" progId="Equation.3">
                  <p:embed/>
                  <p:pic>
                    <p:nvPicPr>
                      <p:cNvPr id="14" name="Object 7"/>
                      <p:cNvPicPr>
                        <a:picLocks noChangeAspect="1" noChangeArrowheads="1"/>
                      </p:cNvPicPr>
                      <p:nvPr/>
                    </p:nvPicPr>
                    <p:blipFill>
                      <a:blip r:embed="rId7"/>
                      <a:srcRect/>
                      <a:stretch>
                        <a:fillRect/>
                      </a:stretch>
                    </p:blipFill>
                    <p:spPr bwMode="auto">
                      <a:xfrm>
                        <a:off x="387669" y="4541775"/>
                        <a:ext cx="3059113" cy="736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 name="Rectangle 3"/>
          <p:cNvSpPr/>
          <p:nvPr/>
        </p:nvSpPr>
        <p:spPr>
          <a:xfrm>
            <a:off x="387669" y="5502964"/>
            <a:ext cx="4179825" cy="369332"/>
          </a:xfrm>
          <a:prstGeom prst="rect">
            <a:avLst/>
          </a:prstGeom>
        </p:spPr>
        <p:txBody>
          <a:bodyPr wrap="none">
            <a:spAutoFit/>
          </a:bodyPr>
          <a:lstStyle/>
          <a:p>
            <a:pPr lvl="0" algn="just">
              <a:buClr>
                <a:srgbClr val="000000"/>
              </a:buClr>
              <a:buFont typeface="Arial"/>
              <a:defRPr>
                <a:uFillTx/>
              </a:defRPr>
            </a:pPr>
            <a:r>
              <a:rPr lang="en-US" dirty="0"/>
              <a:t>(c) </a:t>
            </a:r>
            <a:r>
              <a:rPr lang="en-US" dirty="0">
                <a:solidFill>
                  <a:srgbClr val="FF0000"/>
                </a:solidFill>
              </a:rPr>
              <a:t>the average power for this  circuit</a:t>
            </a:r>
            <a:endParaRPr lang="en-US" dirty="0"/>
          </a:p>
        </p:txBody>
      </p:sp>
      <p:graphicFrame>
        <p:nvGraphicFramePr>
          <p:cNvPr id="16" name="Object 8"/>
          <p:cNvGraphicFramePr>
            <a:graphicFrameLocks noChangeAspect="1"/>
          </p:cNvGraphicFramePr>
          <p:nvPr>
            <p:extLst/>
          </p:nvPr>
        </p:nvGraphicFramePr>
        <p:xfrm>
          <a:off x="387669" y="6107018"/>
          <a:ext cx="4141787" cy="498475"/>
        </p:xfrm>
        <a:graphic>
          <a:graphicData uri="http://schemas.openxmlformats.org/presentationml/2006/ole">
            <mc:AlternateContent xmlns:mc="http://schemas.openxmlformats.org/markup-compatibility/2006">
              <mc:Choice xmlns:v="urn:schemas-microsoft-com:vml" Requires="v">
                <p:oleObj spid="_x0000_s16402" name="Equation" r:id="rId8" imgW="2425700" imgH="292100" progId="Equation.3">
                  <p:embed/>
                </p:oleObj>
              </mc:Choice>
              <mc:Fallback>
                <p:oleObj name="Equation" r:id="rId8" imgW="2425700" imgH="292100" progId="Equation.3">
                  <p:embed/>
                  <p:pic>
                    <p:nvPicPr>
                      <p:cNvPr id="16" name="Object 8"/>
                      <p:cNvPicPr>
                        <a:picLocks noChangeAspect="1" noChangeArrowheads="1"/>
                      </p:cNvPicPr>
                      <p:nvPr/>
                    </p:nvPicPr>
                    <p:blipFill>
                      <a:blip r:embed="rId9"/>
                      <a:srcRect/>
                      <a:stretch>
                        <a:fillRect/>
                      </a:stretch>
                    </p:blipFill>
                    <p:spPr bwMode="auto">
                      <a:xfrm>
                        <a:off x="387669" y="6107018"/>
                        <a:ext cx="4141787" cy="498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450937733"/>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CNX_UPhysics_32_06_StepUpDown.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160" b="-705"/>
          <a:stretch/>
        </p:blipFill>
        <p:spPr>
          <a:xfrm>
            <a:off x="344183" y="893852"/>
            <a:ext cx="8062913" cy="2393879"/>
          </a:xfrm>
        </p:spPr>
      </p:pic>
      <p:sp>
        <p:nvSpPr>
          <p:cNvPr id="7" name="Text Placeholder 6"/>
          <p:cNvSpPr>
            <a:spLocks noGrp="1"/>
          </p:cNvSpPr>
          <p:nvPr>
            <p:ph type="body" sz="quarter" idx="14"/>
          </p:nvPr>
        </p:nvSpPr>
        <p:spPr>
          <a:xfrm>
            <a:off x="344183" y="3287731"/>
            <a:ext cx="8062912" cy="1166382"/>
          </a:xfrm>
        </p:spPr>
        <p:txBody>
          <a:bodyPr>
            <a:noAutofit/>
          </a:bodyPr>
          <a:lstStyle/>
          <a:p>
            <a:r>
              <a:rPr lang="en-US" sz="1800" dirty="0"/>
              <a:t>The rms voltage from a power plant eventually needs to be stepped down from 12 kV to 240 V so that it can be safely introduced into a home. A high-voltage transmission line allows a low current to be transmitted via a substation over long distances.</a:t>
            </a:r>
          </a:p>
        </p:txBody>
      </p:sp>
      <p:sp>
        <p:nvSpPr>
          <p:cNvPr id="5" name="Title 4"/>
          <p:cNvSpPr>
            <a:spLocks noGrp="1"/>
          </p:cNvSpPr>
          <p:nvPr>
            <p:ph type="title"/>
          </p:nvPr>
        </p:nvSpPr>
        <p:spPr>
          <a:xfrm>
            <a:off x="344183" y="893852"/>
            <a:ext cx="2070243" cy="426494"/>
          </a:xfrm>
        </p:spPr>
        <p:txBody>
          <a:bodyPr>
            <a:normAutofit/>
          </a:bodyPr>
          <a:lstStyle/>
          <a:p>
            <a:r>
              <a:rPr lang="en-US" sz="2000" dirty="0"/>
              <a:t>Figure 15.20</a:t>
            </a:r>
          </a:p>
        </p:txBody>
      </p:sp>
      <p:sp>
        <p:nvSpPr>
          <p:cNvPr id="6" name="Shape 186">
            <a:extLst>
              <a:ext uri="{FF2B5EF4-FFF2-40B4-BE49-F238E27FC236}">
                <a16:creationId xmlns:a16="http://schemas.microsoft.com/office/drawing/2014/main" id="{ED2EB011-F6A8-E54E-998E-7337DAEB004B}"/>
              </a:ext>
            </a:extLst>
          </p:cNvPr>
          <p:cNvSpPr/>
          <p:nvPr/>
        </p:nvSpPr>
        <p:spPr>
          <a:xfrm>
            <a:off x="225969" y="231547"/>
            <a:ext cx="6019005" cy="48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a:uFillTx/>
              </a:defRPr>
            </a:pPr>
            <a:r>
              <a:rPr lang="en-US" sz="2000" b="1" dirty="0">
                <a:uFill>
                  <a:solidFill/>
                </a:uFill>
                <a:latin typeface="+mj-lt"/>
              </a:rPr>
              <a:t>15</a:t>
            </a:r>
            <a:r>
              <a:rPr sz="2000" b="1" dirty="0">
                <a:uFill>
                  <a:solidFill/>
                </a:uFill>
                <a:latin typeface="+mj-lt"/>
              </a:rPr>
              <a:t>.</a:t>
            </a:r>
            <a:r>
              <a:rPr lang="en-US" sz="2000" b="1" dirty="0">
                <a:uFill>
                  <a:solidFill/>
                </a:uFill>
                <a:latin typeface="+mj-lt"/>
              </a:rPr>
              <a:t>6</a:t>
            </a:r>
            <a:r>
              <a:rPr sz="2000" b="1" dirty="0">
                <a:uFill>
                  <a:solidFill/>
                </a:uFill>
                <a:latin typeface="+mj-lt"/>
              </a:rPr>
              <a:t> </a:t>
            </a:r>
            <a:r>
              <a:rPr lang="en-US" sz="2000" b="1" dirty="0">
                <a:solidFill>
                  <a:srgbClr val="0433FF"/>
                </a:solidFill>
                <a:uFill>
                  <a:solidFill>
                    <a:srgbClr val="0433FF"/>
                  </a:solidFill>
                </a:uFill>
                <a:latin typeface="+mj-lt"/>
              </a:rPr>
              <a:t>TRANSFORMERS</a:t>
            </a:r>
            <a:endParaRPr sz="2000" b="1" dirty="0">
              <a:solidFill>
                <a:srgbClr val="0433FF"/>
              </a:solidFill>
              <a:uFill>
                <a:solidFill>
                  <a:srgbClr val="0433FF"/>
                </a:solidFill>
              </a:uFill>
              <a:latin typeface="+mj-lt"/>
            </a:endParaRPr>
          </a:p>
        </p:txBody>
      </p:sp>
    </p:spTree>
    <p:extLst>
      <p:ext uri="{BB962C8B-B14F-4D97-AF65-F5344CB8AC3E}">
        <p14:creationId xmlns:p14="http://schemas.microsoft.com/office/powerpoint/2010/main" val="345746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ysics9e_fig_22_2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2466" y="3196827"/>
            <a:ext cx="8534400" cy="3328416"/>
          </a:xfrm>
          <a:prstGeom prst="rect">
            <a:avLst/>
          </a:prstGeom>
        </p:spPr>
      </p:pic>
      <p:sp>
        <p:nvSpPr>
          <p:cNvPr id="7" name="Shape 165">
            <a:extLst>
              <a:ext uri="{FF2B5EF4-FFF2-40B4-BE49-F238E27FC236}">
                <a16:creationId xmlns:a16="http://schemas.microsoft.com/office/drawing/2014/main" id="{3B0ABCC5-E2ED-DC4E-B673-16AFB72421C8}"/>
              </a:ext>
            </a:extLst>
          </p:cNvPr>
          <p:cNvSpPr/>
          <p:nvPr/>
        </p:nvSpPr>
        <p:spPr>
          <a:xfrm>
            <a:off x="402466" y="1071799"/>
            <a:ext cx="8445501" cy="19389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285750" lvl="0" indent="-285750" algn="just">
              <a:buClr>
                <a:srgbClr val="6CB255"/>
              </a:buClr>
              <a:buFont typeface="Arial" panose="020B0604020202020204" pitchFamily="34" charset="0"/>
              <a:buChar char="•"/>
              <a:defRPr>
                <a:uFillTx/>
              </a:defRPr>
            </a:pPr>
            <a:r>
              <a:rPr dirty="0">
                <a:uFill>
                  <a:solidFill/>
                </a:uFill>
              </a:rPr>
              <a:t>A </a:t>
            </a:r>
            <a:r>
              <a:rPr b="1" i="1" dirty="0">
                <a:uFill>
                  <a:solidFill/>
                </a:uFill>
              </a:rPr>
              <a:t>transformer</a:t>
            </a:r>
            <a:r>
              <a:rPr dirty="0">
                <a:uFill>
                  <a:solidFill/>
                </a:uFill>
              </a:rPr>
              <a:t> is a device for increasing or decreasing an ac voltage.  </a:t>
            </a:r>
            <a:endParaRPr lang="en-US" dirty="0">
              <a:uFill>
                <a:solidFill/>
              </a:uFill>
            </a:endParaRPr>
          </a:p>
          <a:p>
            <a:pPr marL="285750" lvl="0" indent="-285750" algn="just">
              <a:buClr>
                <a:srgbClr val="6CB255"/>
              </a:buClr>
              <a:buFont typeface="Arial" panose="020B0604020202020204" pitchFamily="34" charset="0"/>
              <a:buChar char="•"/>
              <a:defRPr>
                <a:uFillTx/>
              </a:defRPr>
            </a:pPr>
            <a:endParaRPr lang="en-US" dirty="0"/>
          </a:p>
          <a:p>
            <a:pPr marL="285750" lvl="0" indent="-285750" algn="just">
              <a:buClr>
                <a:srgbClr val="6CB255"/>
              </a:buClr>
              <a:buFont typeface="Arial" panose="020B0604020202020204" pitchFamily="34" charset="0"/>
              <a:buChar char="•"/>
              <a:defRPr>
                <a:uFillTx/>
              </a:defRPr>
            </a:pPr>
            <a:r>
              <a:rPr dirty="0">
                <a:uFill>
                  <a:solidFill/>
                </a:uFill>
              </a:rPr>
              <a:t>The ac current in the primary coil creates a changing magnetic field</a:t>
            </a:r>
            <a:r>
              <a:rPr lang="en-US" dirty="0"/>
              <a:t> that is fed by the iron core through the primary and secondary coils.</a:t>
            </a:r>
            <a:endParaRPr lang="en-US" dirty="0">
              <a:uFill>
                <a:solidFill/>
              </a:uFill>
            </a:endParaRPr>
          </a:p>
          <a:p>
            <a:pPr marL="285750" lvl="0" indent="-285750" algn="just">
              <a:buClr>
                <a:srgbClr val="6CB255"/>
              </a:buClr>
              <a:buFont typeface="Arial" panose="020B0604020202020204" pitchFamily="34" charset="0"/>
              <a:buChar char="•"/>
              <a:defRPr>
                <a:uFillTx/>
              </a:defRPr>
            </a:pPr>
            <a:endParaRPr lang="en-US" dirty="0"/>
          </a:p>
          <a:p>
            <a:pPr marL="285750" lvl="0" indent="-285750" algn="just">
              <a:buClr>
                <a:srgbClr val="6CB255"/>
              </a:buClr>
              <a:buFont typeface="Arial" panose="020B0604020202020204" pitchFamily="34" charset="0"/>
              <a:buChar char="•"/>
              <a:defRPr>
                <a:uFillTx/>
              </a:defRPr>
            </a:pPr>
            <a:r>
              <a:rPr lang="en-US" dirty="0">
                <a:uFill>
                  <a:solidFill/>
                </a:uFill>
              </a:rPr>
              <a:t>The resulting changing flux </a:t>
            </a:r>
            <a:r>
              <a:rPr dirty="0">
                <a:uFill>
                  <a:solidFill/>
                </a:uFill>
              </a:rPr>
              <a:t>generates an induced emf in both the primary </a:t>
            </a:r>
            <a:r>
              <a:rPr lang="en-US" dirty="0">
                <a:uFill>
                  <a:solidFill/>
                </a:uFill>
              </a:rPr>
              <a:t>(self-inductance) </a:t>
            </a:r>
            <a:r>
              <a:rPr dirty="0">
                <a:uFill>
                  <a:solidFill/>
                </a:uFill>
              </a:rPr>
              <a:t>and secondary coils</a:t>
            </a:r>
            <a:r>
              <a:rPr lang="en-US" dirty="0">
                <a:uFill>
                  <a:solidFill/>
                </a:uFill>
              </a:rPr>
              <a:t> (mutual-inductance)</a:t>
            </a:r>
            <a:r>
              <a:rPr dirty="0">
                <a:uFill>
                  <a:solidFill/>
                </a:uFill>
              </a:rPr>
              <a:t>. </a:t>
            </a:r>
          </a:p>
        </p:txBody>
      </p:sp>
      <p:sp>
        <p:nvSpPr>
          <p:cNvPr id="8" name="Title 4">
            <a:extLst>
              <a:ext uri="{FF2B5EF4-FFF2-40B4-BE49-F238E27FC236}">
                <a16:creationId xmlns:a16="http://schemas.microsoft.com/office/drawing/2014/main" id="{33F47611-9713-7449-9A20-E6E916101529}"/>
              </a:ext>
            </a:extLst>
          </p:cNvPr>
          <p:cNvSpPr>
            <a:spLocks noGrp="1"/>
          </p:cNvSpPr>
          <p:nvPr>
            <p:ph type="title"/>
          </p:nvPr>
        </p:nvSpPr>
        <p:spPr>
          <a:xfrm>
            <a:off x="402466" y="459269"/>
            <a:ext cx="3224312" cy="426494"/>
          </a:xfrm>
        </p:spPr>
        <p:txBody>
          <a:bodyPr>
            <a:normAutofit/>
          </a:bodyPr>
          <a:lstStyle/>
          <a:p>
            <a:r>
              <a:rPr lang="en-US" sz="2000" dirty="0"/>
              <a:t>transformers</a:t>
            </a:r>
          </a:p>
        </p:txBody>
      </p:sp>
    </p:spTree>
    <p:extLst>
      <p:ext uri="{BB962C8B-B14F-4D97-AF65-F5344CB8AC3E}">
        <p14:creationId xmlns:p14="http://schemas.microsoft.com/office/powerpoint/2010/main" val="4024975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nvPr>
        </p:nvGraphicFramePr>
        <p:xfrm>
          <a:off x="6756685" y="3263124"/>
          <a:ext cx="1460216" cy="710105"/>
        </p:xfrm>
        <a:graphic>
          <a:graphicData uri="http://schemas.openxmlformats.org/presentationml/2006/ole">
            <mc:AlternateContent xmlns:mc="http://schemas.openxmlformats.org/markup-compatibility/2006">
              <mc:Choice xmlns:v="urn:schemas-microsoft-com:vml" Requires="v">
                <p:oleObj spid="_x0000_s1133" name="Equation" r:id="rId3" imgW="863600" imgH="419100" progId="Equation.3">
                  <p:embed/>
                </p:oleObj>
              </mc:Choice>
              <mc:Fallback>
                <p:oleObj name="Equation" r:id="rId3" imgW="863600" imgH="419100" progId="Equation.3">
                  <p:embed/>
                  <p:pic>
                    <p:nvPicPr>
                      <p:cNvPr id="7" name="Object 6"/>
                      <p:cNvPicPr>
                        <a:picLocks noChangeAspect="1" noChangeArrowheads="1"/>
                      </p:cNvPicPr>
                      <p:nvPr/>
                    </p:nvPicPr>
                    <p:blipFill>
                      <a:blip r:embed="rId4"/>
                      <a:srcRect/>
                      <a:stretch>
                        <a:fillRect/>
                      </a:stretch>
                    </p:blipFill>
                    <p:spPr bwMode="auto">
                      <a:xfrm>
                        <a:off x="6756685" y="3263124"/>
                        <a:ext cx="1460216" cy="710105"/>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78410576"/>
              </p:ext>
            </p:extLst>
          </p:nvPr>
        </p:nvGraphicFramePr>
        <p:xfrm>
          <a:off x="4906963" y="3274184"/>
          <a:ext cx="1454830" cy="707485"/>
        </p:xfrm>
        <a:graphic>
          <a:graphicData uri="http://schemas.openxmlformats.org/presentationml/2006/ole">
            <mc:AlternateContent xmlns:mc="http://schemas.openxmlformats.org/markup-compatibility/2006">
              <mc:Choice xmlns:v="urn:schemas-microsoft-com:vml" Requires="v">
                <p:oleObj spid="_x0000_s1134" name="Equation" r:id="rId5" imgW="863600" imgH="419100" progId="Equation.3">
                  <p:embed/>
                </p:oleObj>
              </mc:Choice>
              <mc:Fallback>
                <p:oleObj name="Equation" r:id="rId5" imgW="863600" imgH="419100" progId="Equation.3">
                  <p:embed/>
                  <p:pic>
                    <p:nvPicPr>
                      <p:cNvPr id="8" name="Object 7"/>
                      <p:cNvPicPr>
                        <a:picLocks noChangeAspect="1" noChangeArrowheads="1"/>
                      </p:cNvPicPr>
                      <p:nvPr/>
                    </p:nvPicPr>
                    <p:blipFill>
                      <a:blip r:embed="rId6"/>
                      <a:srcRect/>
                      <a:stretch>
                        <a:fillRect/>
                      </a:stretch>
                    </p:blipFill>
                    <p:spPr bwMode="auto">
                      <a:xfrm>
                        <a:off x="4906963" y="3274184"/>
                        <a:ext cx="1454830" cy="707485"/>
                      </a:xfrm>
                      <a:prstGeom prst="rect">
                        <a:avLst/>
                      </a:prstGeom>
                      <a:noFill/>
                      <a:ln>
                        <a:noFill/>
                      </a:ln>
                      <a:effectLst/>
                    </p:spPr>
                  </p:pic>
                </p:oleObj>
              </mc:Fallback>
            </mc:AlternateContent>
          </a:graphicData>
        </a:graphic>
      </p:graphicFrame>
      <p:sp>
        <p:nvSpPr>
          <p:cNvPr id="2" name="TextBox 1"/>
          <p:cNvSpPr txBox="1"/>
          <p:nvPr/>
        </p:nvSpPr>
        <p:spPr>
          <a:xfrm>
            <a:off x="155784" y="3467885"/>
            <a:ext cx="4426490" cy="2308324"/>
          </a:xfrm>
          <a:prstGeom prst="rect">
            <a:avLst/>
          </a:prstGeom>
          <a:noFill/>
        </p:spPr>
        <p:txBody>
          <a:bodyPr wrap="square" rtlCol="0">
            <a:spAutoFit/>
          </a:bodyPr>
          <a:lstStyle/>
          <a:p>
            <a:pPr marL="285750" indent="-285750">
              <a:buClr>
                <a:srgbClr val="6CB255"/>
              </a:buClr>
              <a:buFont typeface="Arial" panose="020B0604020202020204" pitchFamily="34" charset="0"/>
              <a:buChar char="•"/>
            </a:pPr>
            <a:r>
              <a:rPr lang="en-US" dirty="0"/>
              <a:t>Applying  Faraday’s law to both coils:</a:t>
            </a:r>
          </a:p>
          <a:p>
            <a:pPr marL="285750" indent="-285750">
              <a:buClr>
                <a:srgbClr val="6CB255"/>
              </a:buClr>
              <a:buFont typeface="Arial" panose="020B0604020202020204" pitchFamily="34" charset="0"/>
              <a:buChar char="•"/>
            </a:pPr>
            <a:endParaRPr lang="en-US" dirty="0"/>
          </a:p>
          <a:p>
            <a:pPr marL="285750" indent="-285750">
              <a:buClr>
                <a:srgbClr val="6CB255"/>
              </a:buClr>
              <a:buFont typeface="Arial" panose="020B0604020202020204" pitchFamily="34" charset="0"/>
              <a:buChar char="•"/>
            </a:pPr>
            <a:r>
              <a:rPr lang="en-US" dirty="0"/>
              <a:t>Now using the fact that the flux is (approximately) the same in both coils:</a:t>
            </a:r>
          </a:p>
          <a:p>
            <a:pPr marL="285750" indent="-285750">
              <a:buClr>
                <a:srgbClr val="6CB255"/>
              </a:buClr>
              <a:buFont typeface="Arial" panose="020B0604020202020204" pitchFamily="34" charset="0"/>
              <a:buChar char="•"/>
            </a:pPr>
            <a:endParaRPr lang="en-US" dirty="0"/>
          </a:p>
          <a:p>
            <a:pPr marL="285750" indent="-285750">
              <a:buClr>
                <a:srgbClr val="6CB255"/>
              </a:buClr>
              <a:buFont typeface="Arial" panose="020B0604020202020204" pitchFamily="34" charset="0"/>
              <a:buChar char="•"/>
            </a:pPr>
            <a:r>
              <a:rPr lang="en-US" dirty="0">
                <a:uFill>
                  <a:solidFill/>
                </a:uFill>
              </a:rPr>
              <a:t>Finally, if the resistances in the coils are negligible, so the </a:t>
            </a:r>
            <a:r>
              <a:rPr lang="en-US" dirty="0" err="1">
                <a:uFill>
                  <a:solidFill/>
                </a:uFill>
              </a:rPr>
              <a:t>emfs</a:t>
            </a:r>
            <a:r>
              <a:rPr lang="en-US" dirty="0">
                <a:uFill>
                  <a:solidFill/>
                </a:uFill>
              </a:rPr>
              <a:t> are nearly equal to the terminal voltages, V:</a:t>
            </a:r>
            <a:endParaRPr lang="en-US" dirty="0"/>
          </a:p>
        </p:txBody>
      </p:sp>
      <p:graphicFrame>
        <p:nvGraphicFramePr>
          <p:cNvPr id="10" name="Object 7"/>
          <p:cNvGraphicFramePr>
            <a:graphicFrameLocks noChangeAspect="1"/>
          </p:cNvGraphicFramePr>
          <p:nvPr>
            <p:extLst>
              <p:ext uri="{D42A27DB-BD31-4B8C-83A1-F6EECF244321}">
                <p14:modId xmlns:p14="http://schemas.microsoft.com/office/powerpoint/2010/main" val="3202334254"/>
              </p:ext>
            </p:extLst>
          </p:nvPr>
        </p:nvGraphicFramePr>
        <p:xfrm>
          <a:off x="4906963" y="4201209"/>
          <a:ext cx="847864" cy="717609"/>
        </p:xfrm>
        <a:graphic>
          <a:graphicData uri="http://schemas.openxmlformats.org/presentationml/2006/ole">
            <mc:AlternateContent xmlns:mc="http://schemas.openxmlformats.org/markup-compatibility/2006">
              <mc:Choice xmlns:v="urn:schemas-microsoft-com:vml" Requires="v">
                <p:oleObj spid="_x0000_s1135" name="Equation" r:id="rId7" imgW="571500" imgH="482600" progId="Equation.3">
                  <p:embed/>
                </p:oleObj>
              </mc:Choice>
              <mc:Fallback>
                <p:oleObj name="Equation" r:id="rId7" imgW="571500" imgH="482600" progId="Equation.3">
                  <p:embed/>
                  <p:pic>
                    <p:nvPicPr>
                      <p:cNvPr id="10" name="Object 7"/>
                      <p:cNvPicPr>
                        <a:picLocks noChangeAspect="1" noChangeArrowheads="1"/>
                      </p:cNvPicPr>
                      <p:nvPr/>
                    </p:nvPicPr>
                    <p:blipFill>
                      <a:blip r:embed="rId8"/>
                      <a:srcRect/>
                      <a:stretch>
                        <a:fillRect/>
                      </a:stretch>
                    </p:blipFill>
                    <p:spPr bwMode="auto">
                      <a:xfrm>
                        <a:off x="4906963" y="4201209"/>
                        <a:ext cx="847864" cy="717609"/>
                      </a:xfrm>
                      <a:prstGeom prst="rect">
                        <a:avLst/>
                      </a:prstGeom>
                      <a:solidFill>
                        <a:srgbClr val="FFC000"/>
                      </a:solidFill>
                      <a:ln w="38100">
                        <a:solidFill>
                          <a:srgbClr val="FF0000"/>
                        </a:solidFill>
                      </a:ln>
                      <a:effectLst/>
                    </p:spPr>
                  </p:pic>
                </p:oleObj>
              </mc:Fallback>
            </mc:AlternateContent>
          </a:graphicData>
        </a:graphic>
      </p:graphicFrame>
      <p:graphicFrame>
        <p:nvGraphicFramePr>
          <p:cNvPr id="13" name="Object 8"/>
          <p:cNvGraphicFramePr>
            <a:graphicFrameLocks noChangeAspect="1"/>
          </p:cNvGraphicFramePr>
          <p:nvPr>
            <p:extLst>
              <p:ext uri="{D42A27DB-BD31-4B8C-83A1-F6EECF244321}">
                <p14:modId xmlns:p14="http://schemas.microsoft.com/office/powerpoint/2010/main" val="4271899175"/>
              </p:ext>
            </p:extLst>
          </p:nvPr>
        </p:nvGraphicFramePr>
        <p:xfrm>
          <a:off x="4906963" y="5138359"/>
          <a:ext cx="1092200" cy="944563"/>
        </p:xfrm>
        <a:graphic>
          <a:graphicData uri="http://schemas.openxmlformats.org/presentationml/2006/ole">
            <mc:AlternateContent xmlns:mc="http://schemas.openxmlformats.org/markup-compatibility/2006">
              <mc:Choice xmlns:v="urn:schemas-microsoft-com:vml" Requires="v">
                <p:oleObj spid="_x0000_s1136" name="Equation" r:id="rId9" imgW="558800" imgH="482600" progId="Equation.3">
                  <p:embed/>
                </p:oleObj>
              </mc:Choice>
              <mc:Fallback>
                <p:oleObj name="Equation" r:id="rId9" imgW="558800" imgH="482600" progId="Equation.3">
                  <p:embed/>
                  <p:pic>
                    <p:nvPicPr>
                      <p:cNvPr id="13" name="Object 8"/>
                      <p:cNvPicPr>
                        <a:picLocks noChangeAspect="1" noChangeArrowheads="1"/>
                      </p:cNvPicPr>
                      <p:nvPr/>
                    </p:nvPicPr>
                    <p:blipFill>
                      <a:blip r:embed="rId10"/>
                      <a:srcRect/>
                      <a:stretch>
                        <a:fillRect/>
                      </a:stretch>
                    </p:blipFill>
                    <p:spPr bwMode="auto">
                      <a:xfrm>
                        <a:off x="4906963" y="5138359"/>
                        <a:ext cx="1092200" cy="944563"/>
                      </a:xfrm>
                      <a:prstGeom prst="rect">
                        <a:avLst/>
                      </a:prstGeom>
                      <a:solidFill>
                        <a:srgbClr val="FFC000"/>
                      </a:solidFill>
                      <a:ln w="38100">
                        <a:solidFill>
                          <a:srgbClr val="FF0000"/>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 name="Text Box 9"/>
          <p:cNvSpPr txBox="1">
            <a:spLocks noChangeArrowheads="1"/>
          </p:cNvSpPr>
          <p:nvPr/>
        </p:nvSpPr>
        <p:spPr bwMode="auto">
          <a:xfrm>
            <a:off x="6170026" y="5383992"/>
            <a:ext cx="27594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r>
              <a:rPr lang="en-US" b="1" i="1" kern="1200" dirty="0">
                <a:solidFill>
                  <a:srgbClr val="FF0000"/>
                </a:solidFill>
              </a:rPr>
              <a:t>Transformer equation</a:t>
            </a:r>
          </a:p>
        </p:txBody>
      </p:sp>
      <p:sp>
        <p:nvSpPr>
          <p:cNvPr id="15" name="Rectangle 14"/>
          <p:cNvSpPr/>
          <p:nvPr/>
        </p:nvSpPr>
        <p:spPr>
          <a:xfrm>
            <a:off x="204740" y="6366572"/>
            <a:ext cx="8731013" cy="338554"/>
          </a:xfrm>
          <a:prstGeom prst="rect">
            <a:avLst/>
          </a:prstGeom>
        </p:spPr>
        <p:txBody>
          <a:bodyPr wrap="square">
            <a:spAutoFit/>
          </a:bodyPr>
          <a:lstStyle/>
          <a:p>
            <a:pPr lvl="0">
              <a:defRPr>
                <a:uFillTx/>
              </a:defRPr>
            </a:pPr>
            <a:r>
              <a:rPr lang="en-US" sz="1600" dirty="0">
                <a:solidFill>
                  <a:schemeClr val="accent6">
                    <a:lumMod val="75000"/>
                  </a:schemeClr>
                </a:solidFill>
              </a:rPr>
              <a:t>N</a:t>
            </a:r>
            <a:r>
              <a:rPr lang="en-US" sz="1600" baseline="-25000" dirty="0">
                <a:solidFill>
                  <a:schemeClr val="accent6">
                    <a:lumMod val="75000"/>
                  </a:schemeClr>
                </a:solidFill>
              </a:rPr>
              <a:t>s</a:t>
            </a:r>
            <a:r>
              <a:rPr lang="en-US" sz="1600" dirty="0">
                <a:solidFill>
                  <a:schemeClr val="accent6">
                    <a:lumMod val="75000"/>
                  </a:schemeClr>
                </a:solidFill>
              </a:rPr>
              <a:t>&gt; </a:t>
            </a:r>
            <a:r>
              <a:rPr lang="en-US" sz="1600" dirty="0" err="1">
                <a:solidFill>
                  <a:schemeClr val="accent6">
                    <a:lumMod val="75000"/>
                  </a:schemeClr>
                </a:solidFill>
              </a:rPr>
              <a:t>N</a:t>
            </a:r>
            <a:r>
              <a:rPr lang="en-US" sz="1600" baseline="-25000" dirty="0" err="1">
                <a:solidFill>
                  <a:schemeClr val="accent6">
                    <a:lumMod val="75000"/>
                  </a:schemeClr>
                </a:solidFill>
              </a:rPr>
              <a:t>p</a:t>
            </a:r>
            <a:r>
              <a:rPr lang="en-US" sz="1600" dirty="0"/>
              <a:t>: larger secondary voltage </a:t>
            </a:r>
            <a:r>
              <a:rPr lang="en-US" sz="1600" dirty="0">
                <a:sym typeface="Wingdings"/>
              </a:rPr>
              <a:t> </a:t>
            </a:r>
            <a:r>
              <a:rPr lang="en-US" sz="1600" dirty="0">
                <a:solidFill>
                  <a:srgbClr val="C3260C"/>
                </a:solidFill>
              </a:rPr>
              <a:t>step-up</a:t>
            </a:r>
            <a:r>
              <a:rPr lang="en-US" sz="1600" dirty="0"/>
              <a:t> transformer. Step-down transformer is opposite. </a:t>
            </a:r>
          </a:p>
        </p:txBody>
      </p:sp>
      <p:pic>
        <p:nvPicPr>
          <p:cNvPr id="4" name="Picture 3" descr="physics9e_fig_22_29.jp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547615" y="499241"/>
            <a:ext cx="6603012" cy="2575175"/>
          </a:xfrm>
          <a:prstGeom prst="rect">
            <a:avLst/>
          </a:prstGeom>
        </p:spPr>
      </p:pic>
      <p:sp>
        <p:nvSpPr>
          <p:cNvPr id="16" name="TextBox 15">
            <a:extLst>
              <a:ext uri="{FF2B5EF4-FFF2-40B4-BE49-F238E27FC236}">
                <a16:creationId xmlns:a16="http://schemas.microsoft.com/office/drawing/2014/main" id="{F4CDA430-9416-0A4A-BE6F-D1550CA8650D}"/>
              </a:ext>
            </a:extLst>
          </p:cNvPr>
          <p:cNvSpPr txBox="1"/>
          <p:nvPr/>
        </p:nvSpPr>
        <p:spPr>
          <a:xfrm>
            <a:off x="7105919" y="5755348"/>
            <a:ext cx="761747" cy="369332"/>
          </a:xfrm>
          <a:prstGeom prst="rect">
            <a:avLst/>
          </a:prstGeom>
          <a:noFill/>
        </p:spPr>
        <p:txBody>
          <a:bodyPr wrap="none" rtlCol="0">
            <a:spAutoFit/>
          </a:bodyPr>
          <a:lstStyle/>
          <a:p>
            <a:r>
              <a:rPr lang="en-US" b="1" dirty="0">
                <a:solidFill>
                  <a:srgbClr val="FF0000"/>
                </a:solidFill>
              </a:rPr>
              <a:t>15.21</a:t>
            </a:r>
          </a:p>
        </p:txBody>
      </p:sp>
      <p:sp>
        <p:nvSpPr>
          <p:cNvPr id="17" name="TextBox 16">
            <a:extLst>
              <a:ext uri="{FF2B5EF4-FFF2-40B4-BE49-F238E27FC236}">
                <a16:creationId xmlns:a16="http://schemas.microsoft.com/office/drawing/2014/main" id="{FC36159A-C4B2-E546-A319-B132FE5C24E1}"/>
              </a:ext>
            </a:extLst>
          </p:cNvPr>
          <p:cNvSpPr txBox="1"/>
          <p:nvPr/>
        </p:nvSpPr>
        <p:spPr>
          <a:xfrm>
            <a:off x="7105918" y="4378231"/>
            <a:ext cx="761747" cy="369332"/>
          </a:xfrm>
          <a:prstGeom prst="rect">
            <a:avLst/>
          </a:prstGeom>
          <a:noFill/>
        </p:spPr>
        <p:txBody>
          <a:bodyPr wrap="none" rtlCol="0">
            <a:spAutoFit/>
          </a:bodyPr>
          <a:lstStyle/>
          <a:p>
            <a:r>
              <a:rPr lang="en-US" b="1" dirty="0">
                <a:solidFill>
                  <a:srgbClr val="FF0000"/>
                </a:solidFill>
              </a:rPr>
              <a:t>15.20</a:t>
            </a:r>
          </a:p>
        </p:txBody>
      </p:sp>
      <p:sp>
        <p:nvSpPr>
          <p:cNvPr id="18" name="Title 4">
            <a:extLst>
              <a:ext uri="{FF2B5EF4-FFF2-40B4-BE49-F238E27FC236}">
                <a16:creationId xmlns:a16="http://schemas.microsoft.com/office/drawing/2014/main" id="{68C507B0-E47C-C646-8052-C88C32558AC9}"/>
              </a:ext>
            </a:extLst>
          </p:cNvPr>
          <p:cNvSpPr>
            <a:spLocks noGrp="1"/>
          </p:cNvSpPr>
          <p:nvPr>
            <p:ph type="title"/>
          </p:nvPr>
        </p:nvSpPr>
        <p:spPr>
          <a:xfrm>
            <a:off x="305914" y="310533"/>
            <a:ext cx="4601049" cy="426494"/>
          </a:xfrm>
        </p:spPr>
        <p:txBody>
          <a:bodyPr>
            <a:normAutofit/>
          </a:bodyPr>
          <a:lstStyle/>
          <a:p>
            <a:r>
              <a:rPr lang="en-US" sz="2000" dirty="0"/>
              <a:t>transformer equation</a:t>
            </a:r>
          </a:p>
        </p:txBody>
      </p:sp>
    </p:spTree>
    <p:extLst>
      <p:ext uri="{BB962C8B-B14F-4D97-AF65-F5344CB8AC3E}">
        <p14:creationId xmlns:p14="http://schemas.microsoft.com/office/powerpoint/2010/main" val="21815613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457200" y="900861"/>
            <a:ext cx="8062912" cy="5782041"/>
          </a:xfrm>
        </p:spPr>
        <p:txBody>
          <a:bodyPr>
            <a:normAutofit/>
          </a:bodyPr>
          <a:lstStyle/>
          <a:p>
            <a:r>
              <a:rPr lang="en-US" b="1" dirty="0"/>
              <a:t>15.1 AC Sources</a:t>
            </a:r>
          </a:p>
          <a:p>
            <a:pPr marL="342900" lvl="0" indent="-342900">
              <a:buFont typeface="Arial" panose="020B0604020202020204" pitchFamily="34" charset="0"/>
              <a:buChar char="•"/>
            </a:pPr>
            <a:r>
              <a:rPr lang="en-US" sz="1600" dirty="0"/>
              <a:t>Introduction</a:t>
            </a:r>
            <a:endParaRPr lang="en-US" dirty="0"/>
          </a:p>
          <a:p>
            <a:r>
              <a:rPr lang="en-US" b="1" dirty="0"/>
              <a:t>15.2 Simple AC Circuits</a:t>
            </a:r>
          </a:p>
          <a:p>
            <a:pPr marL="342900" indent="-342900">
              <a:buFont typeface="Arial" panose="020B0604020202020204" pitchFamily="34" charset="0"/>
              <a:buChar char="•"/>
            </a:pPr>
            <a:r>
              <a:rPr lang="en-US" sz="1600" dirty="0"/>
              <a:t>Resistors, Capacitors, Inductors</a:t>
            </a:r>
          </a:p>
          <a:p>
            <a:r>
              <a:rPr lang="en-US" b="1" dirty="0"/>
              <a:t>15.3 AC RLC Series Circuits</a:t>
            </a:r>
          </a:p>
          <a:p>
            <a:pPr marL="342900" lvl="0" indent="-342900">
              <a:buFont typeface="Arial" panose="020B0604020202020204" pitchFamily="34" charset="0"/>
              <a:buChar char="•"/>
            </a:pPr>
            <a:r>
              <a:rPr lang="en-US" sz="1600" dirty="0"/>
              <a:t>Phasor Diagrams</a:t>
            </a:r>
            <a:endParaRPr lang="en-US" b="1" dirty="0"/>
          </a:p>
          <a:p>
            <a:r>
              <a:rPr lang="en-US" b="1" dirty="0"/>
              <a:t>15.4 Power in AC Circuits</a:t>
            </a:r>
          </a:p>
          <a:p>
            <a:pPr marL="285750" indent="-285750">
              <a:buFont typeface="Arial" panose="020B0604020202020204" pitchFamily="34" charset="0"/>
              <a:buChar char="•"/>
            </a:pPr>
            <a:r>
              <a:rPr lang="en-US" sz="1600" dirty="0"/>
              <a:t>RMS Power</a:t>
            </a:r>
          </a:p>
          <a:p>
            <a:pPr lvl="0"/>
            <a:r>
              <a:rPr lang="en-US" b="1" dirty="0"/>
              <a:t>15.5 Resonance</a:t>
            </a:r>
          </a:p>
          <a:p>
            <a:pPr marL="285750" lvl="0" indent="-285750">
              <a:buFont typeface="Arial" panose="020B0604020202020204" pitchFamily="34" charset="0"/>
              <a:buChar char="•"/>
            </a:pPr>
            <a:r>
              <a:rPr lang="en-US" sz="1600" dirty="0"/>
              <a:t>Q-Factor</a:t>
            </a:r>
          </a:p>
          <a:p>
            <a:pPr lvl="0"/>
            <a:r>
              <a:rPr lang="en-US" b="1" dirty="0"/>
              <a:t>15.6 Transformers</a:t>
            </a:r>
          </a:p>
        </p:txBody>
      </p:sp>
      <p:sp>
        <p:nvSpPr>
          <p:cNvPr id="9" name="Title 8">
            <a:extLst>
              <a:ext uri="{FF2B5EF4-FFF2-40B4-BE49-F238E27FC236}">
                <a16:creationId xmlns:a16="http://schemas.microsoft.com/office/drawing/2014/main" id="{57558889-C66C-4E4C-9A13-F5C64FDCCF42}"/>
              </a:ext>
            </a:extLst>
          </p:cNvPr>
          <p:cNvSpPr>
            <a:spLocks noGrp="1"/>
          </p:cNvSpPr>
          <p:nvPr>
            <p:ph type="title"/>
          </p:nvPr>
        </p:nvSpPr>
        <p:spPr/>
        <p:txBody>
          <a:bodyPr>
            <a:normAutofit/>
          </a:bodyPr>
          <a:lstStyle/>
          <a:p>
            <a:r>
              <a:rPr lang="en-US" sz="2000" dirty="0"/>
              <a:t>Learning Objectives</a:t>
            </a:r>
          </a:p>
        </p:txBody>
      </p:sp>
    </p:spTree>
    <p:extLst>
      <p:ext uri="{BB962C8B-B14F-4D97-AF65-F5344CB8AC3E}">
        <p14:creationId xmlns:p14="http://schemas.microsoft.com/office/powerpoint/2010/main" val="1528300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p:nvPr/>
        </p:nvSpPr>
        <p:spPr>
          <a:xfrm>
            <a:off x="337336" y="5523279"/>
            <a:ext cx="8631796" cy="8309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buClr>
                <a:srgbClr val="000000"/>
              </a:buClr>
              <a:buFont typeface="Arial"/>
              <a:defRPr>
                <a:uFillTx/>
              </a:defRPr>
            </a:pPr>
            <a:r>
              <a:rPr lang="en-US" dirty="0">
                <a:solidFill>
                  <a:srgbClr val="C3260C"/>
                </a:solidFill>
                <a:uFill>
                  <a:solidFill/>
                </a:uFill>
              </a:rPr>
              <a:t>Ste</a:t>
            </a:r>
            <a:r>
              <a:rPr dirty="0">
                <a:solidFill>
                  <a:srgbClr val="C3260C"/>
                </a:solidFill>
                <a:uFill>
                  <a:solidFill/>
                </a:uFill>
              </a:rPr>
              <a:t>p-up </a:t>
            </a:r>
            <a:r>
              <a:rPr dirty="0">
                <a:uFill>
                  <a:solidFill/>
                </a:uFill>
              </a:rPr>
              <a:t>transformer </a:t>
            </a:r>
            <a:r>
              <a:rPr dirty="0">
                <a:solidFill>
                  <a:schemeClr val="tx1"/>
                </a:solidFill>
                <a:uFill>
                  <a:solidFill/>
                </a:uFill>
              </a:rPr>
              <a:t>steps</a:t>
            </a:r>
            <a:r>
              <a:rPr dirty="0">
                <a:solidFill>
                  <a:schemeClr val="accent6">
                    <a:lumMod val="75000"/>
                  </a:schemeClr>
                </a:solidFill>
                <a:uFill>
                  <a:solidFill/>
                </a:uFill>
              </a:rPr>
              <a:t> up the voltage </a:t>
            </a:r>
            <a:r>
              <a:rPr lang="en-US" dirty="0">
                <a:uFill>
                  <a:solidFill/>
                </a:uFill>
              </a:rPr>
              <a:t>&amp; </a:t>
            </a:r>
            <a:r>
              <a:rPr dirty="0">
                <a:uFill>
                  <a:solidFill/>
                </a:uFill>
              </a:rPr>
              <a:t>steps</a:t>
            </a:r>
            <a:r>
              <a:rPr lang="en-US" dirty="0">
                <a:uFill>
                  <a:solidFill/>
                </a:uFill>
              </a:rPr>
              <a:t> </a:t>
            </a:r>
            <a:r>
              <a:rPr dirty="0">
                <a:solidFill>
                  <a:srgbClr val="0000FF"/>
                </a:solidFill>
                <a:uFill>
                  <a:solidFill/>
                </a:uFill>
              </a:rPr>
              <a:t>down the current</a:t>
            </a:r>
            <a:r>
              <a:rPr dirty="0">
                <a:uFill>
                  <a:solidFill/>
                </a:uFill>
              </a:rPr>
              <a:t>.  </a:t>
            </a:r>
            <a:endParaRPr lang="en-US" dirty="0">
              <a:uFill>
                <a:solidFill/>
              </a:uFill>
            </a:endParaRPr>
          </a:p>
          <a:p>
            <a:pPr lvl="0">
              <a:buClr>
                <a:srgbClr val="000000"/>
              </a:buClr>
              <a:buFont typeface="Arial"/>
              <a:defRPr>
                <a:uFillTx/>
              </a:defRPr>
            </a:pPr>
            <a:endParaRPr lang="en-US" dirty="0"/>
          </a:p>
          <a:p>
            <a:pPr lvl="0">
              <a:buClr>
                <a:srgbClr val="000000"/>
              </a:buClr>
              <a:buFont typeface="Arial"/>
              <a:defRPr>
                <a:uFillTx/>
              </a:defRPr>
            </a:pPr>
            <a:r>
              <a:rPr lang="en-US" dirty="0">
                <a:solidFill>
                  <a:schemeClr val="accent6">
                    <a:lumMod val="75000"/>
                  </a:schemeClr>
                </a:solidFill>
              </a:rPr>
              <a:t>S</a:t>
            </a:r>
            <a:r>
              <a:rPr dirty="0">
                <a:solidFill>
                  <a:schemeClr val="accent6">
                    <a:lumMod val="75000"/>
                  </a:schemeClr>
                </a:solidFill>
                <a:uFill>
                  <a:solidFill/>
                </a:uFill>
              </a:rPr>
              <a:t>tep-down </a:t>
            </a:r>
            <a:r>
              <a:rPr dirty="0">
                <a:uFill>
                  <a:solidFill/>
                </a:uFill>
              </a:rPr>
              <a:t>transformer steps </a:t>
            </a:r>
            <a:r>
              <a:rPr dirty="0">
                <a:solidFill>
                  <a:srgbClr val="0000FF"/>
                </a:solidFill>
                <a:uFill>
                  <a:solidFill/>
                </a:uFill>
              </a:rPr>
              <a:t>down the voltage </a:t>
            </a:r>
            <a:r>
              <a:rPr lang="en-US" dirty="0">
                <a:uFill>
                  <a:solidFill/>
                </a:uFill>
              </a:rPr>
              <a:t>&amp; </a:t>
            </a:r>
            <a:r>
              <a:rPr dirty="0">
                <a:uFill>
                  <a:solidFill/>
                </a:uFill>
              </a:rPr>
              <a:t>steps </a:t>
            </a:r>
            <a:r>
              <a:rPr dirty="0">
                <a:solidFill>
                  <a:srgbClr val="0000FF"/>
                </a:solidFill>
                <a:uFill>
                  <a:solidFill/>
                </a:uFill>
              </a:rPr>
              <a:t>up the current</a:t>
            </a:r>
            <a:r>
              <a:rPr dirty="0">
                <a:uFill>
                  <a:solidFill/>
                </a:uFill>
              </a:rPr>
              <a:t>.</a:t>
            </a:r>
          </a:p>
        </p:txBody>
      </p:sp>
      <p:sp>
        <p:nvSpPr>
          <p:cNvPr id="174" name="Shape 174"/>
          <p:cNvSpPr/>
          <p:nvPr/>
        </p:nvSpPr>
        <p:spPr>
          <a:xfrm>
            <a:off x="825500" y="3238500"/>
            <a:ext cx="80391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a:defRPr>
                <a:uFillTx/>
              </a:defRPr>
            </a:pPr>
            <a:r>
              <a:rPr dirty="0">
                <a:uFill>
                  <a:solidFill/>
                </a:uFill>
              </a:rPr>
              <a:t>The average power delivered to each coil</a:t>
            </a:r>
            <a:r>
              <a:rPr lang="en-US" dirty="0">
                <a:uFill>
                  <a:solidFill/>
                </a:uFill>
              </a:rPr>
              <a:t>, P =IV,</a:t>
            </a:r>
            <a:r>
              <a:rPr dirty="0">
                <a:uFill>
                  <a:solidFill/>
                </a:uFill>
              </a:rPr>
              <a:t> is</a:t>
            </a:r>
            <a:r>
              <a:rPr lang="en-US" dirty="0">
                <a:uFill>
                  <a:solidFill/>
                </a:uFill>
              </a:rPr>
              <a:t> (approximately)</a:t>
            </a:r>
            <a:r>
              <a:rPr dirty="0">
                <a:uFill>
                  <a:solidFill/>
                </a:uFill>
              </a:rPr>
              <a:t> the same (conservation of energy)</a:t>
            </a:r>
            <a:r>
              <a:rPr lang="en-US" dirty="0"/>
              <a:t>:</a:t>
            </a:r>
            <a:endParaRPr dirty="0">
              <a:uFill>
                <a:solidFill/>
              </a:uFill>
            </a:endParaRPr>
          </a:p>
        </p:txBody>
      </p:sp>
      <p:graphicFrame>
        <p:nvGraphicFramePr>
          <p:cNvPr id="7" name="Object 10"/>
          <p:cNvGraphicFramePr>
            <a:graphicFrameLocks noChangeAspect="1"/>
          </p:cNvGraphicFramePr>
          <p:nvPr>
            <p:extLst/>
          </p:nvPr>
        </p:nvGraphicFramePr>
        <p:xfrm>
          <a:off x="3538538" y="4170363"/>
          <a:ext cx="1722437" cy="1060450"/>
        </p:xfrm>
        <a:graphic>
          <a:graphicData uri="http://schemas.openxmlformats.org/presentationml/2006/ole">
            <mc:AlternateContent xmlns:mc="http://schemas.openxmlformats.org/markup-compatibility/2006">
              <mc:Choice xmlns:v="urn:schemas-microsoft-com:vml" Requires="v">
                <p:oleObj spid="_x0000_s2076" name="Equation" r:id="rId3" imgW="825500" imgH="508000" progId="Equation.3">
                  <p:embed/>
                </p:oleObj>
              </mc:Choice>
              <mc:Fallback>
                <p:oleObj name="Equation" r:id="rId3" imgW="825500" imgH="508000" progId="Equation.3">
                  <p:embed/>
                  <p:pic>
                    <p:nvPicPr>
                      <p:cNvPr id="7" name="Object 10"/>
                      <p:cNvPicPr>
                        <a:picLocks noChangeAspect="1" noChangeArrowheads="1"/>
                      </p:cNvPicPr>
                      <p:nvPr/>
                    </p:nvPicPr>
                    <p:blipFill>
                      <a:blip r:embed="rId4"/>
                      <a:srcRect/>
                      <a:stretch>
                        <a:fillRect/>
                      </a:stretch>
                    </p:blipFill>
                    <p:spPr bwMode="auto">
                      <a:xfrm>
                        <a:off x="3538538" y="4170363"/>
                        <a:ext cx="1722437" cy="1060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pic>
        <p:nvPicPr>
          <p:cNvPr id="8" name="Picture 7" descr="physics9e_fig_22_29.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15" y="499241"/>
            <a:ext cx="6603012" cy="2575175"/>
          </a:xfrm>
          <a:prstGeom prst="rect">
            <a:avLst/>
          </a:prstGeom>
        </p:spPr>
      </p:pic>
      <p:sp>
        <p:nvSpPr>
          <p:cNvPr id="9" name="Title 4">
            <a:extLst>
              <a:ext uri="{FF2B5EF4-FFF2-40B4-BE49-F238E27FC236}">
                <a16:creationId xmlns:a16="http://schemas.microsoft.com/office/drawing/2014/main" id="{D4043102-0146-B04D-8CFA-A931C0AF0D64}"/>
              </a:ext>
            </a:extLst>
          </p:cNvPr>
          <p:cNvSpPr>
            <a:spLocks noGrp="1"/>
          </p:cNvSpPr>
          <p:nvPr>
            <p:ph type="title"/>
          </p:nvPr>
        </p:nvSpPr>
        <p:spPr>
          <a:xfrm>
            <a:off x="402466" y="459269"/>
            <a:ext cx="3224312" cy="426494"/>
          </a:xfrm>
        </p:spPr>
        <p:txBody>
          <a:bodyPr>
            <a:normAutofit/>
          </a:bodyPr>
          <a:lstStyle/>
          <a:p>
            <a:r>
              <a:rPr lang="en-US" sz="2000" dirty="0"/>
              <a:t>power</a:t>
            </a:r>
          </a:p>
        </p:txBody>
      </p:sp>
    </p:spTree>
    <p:extLst>
      <p:ext uri="{BB962C8B-B14F-4D97-AF65-F5344CB8AC3E}">
        <p14:creationId xmlns:p14="http://schemas.microsoft.com/office/powerpoint/2010/main" val="330811822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1125163" y="4531549"/>
            <a:ext cx="6919074" cy="110799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just">
              <a:defRPr>
                <a:uFillTx/>
              </a:defRPr>
            </a:pPr>
            <a:r>
              <a:rPr dirty="0">
                <a:uFill>
                  <a:solidFill/>
                </a:uFill>
              </a:rPr>
              <a:t>Since</a:t>
            </a:r>
            <a:r>
              <a:rPr lang="en-US" dirty="0">
                <a:uFill>
                  <a:solidFill/>
                </a:uFill>
              </a:rPr>
              <a:t>,</a:t>
            </a:r>
            <a:r>
              <a:rPr dirty="0">
                <a:uFill>
                  <a:solidFill/>
                </a:uFill>
              </a:rPr>
              <a:t> P = I</a:t>
            </a:r>
            <a:r>
              <a:rPr baseline="31999" dirty="0">
                <a:uFill>
                  <a:solidFill/>
                </a:uFill>
              </a:rPr>
              <a:t>2</a:t>
            </a:r>
            <a:r>
              <a:rPr dirty="0">
                <a:uFill>
                  <a:solidFill/>
                </a:uFill>
              </a:rPr>
              <a:t>R</a:t>
            </a:r>
            <a:r>
              <a:rPr lang="en-US" dirty="0">
                <a:uFill>
                  <a:solidFill/>
                </a:uFill>
              </a:rPr>
              <a:t>,</a:t>
            </a:r>
            <a:r>
              <a:rPr dirty="0">
                <a:uFill>
                  <a:solidFill/>
                </a:uFill>
              </a:rPr>
              <a:t> and resistance depends on the cross-sectional area of the wires, electricity is usually transmitted over long distances using thicker wires, higher voltages, and smaller currents in order to reduce the amount of power lost during transmission.  </a:t>
            </a:r>
          </a:p>
        </p:txBody>
      </p:sp>
      <p:pic>
        <p:nvPicPr>
          <p:cNvPr id="2" name="Picture 1" descr="physics9e_fig_22_3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7500" y="748616"/>
            <a:ext cx="8534400" cy="3267456"/>
          </a:xfrm>
          <a:prstGeom prst="rect">
            <a:avLst/>
          </a:prstGeom>
        </p:spPr>
      </p:pic>
    </p:spTree>
    <p:extLst>
      <p:ext uri="{BB962C8B-B14F-4D97-AF65-F5344CB8AC3E}">
        <p14:creationId xmlns:p14="http://schemas.microsoft.com/office/powerpoint/2010/main" val="46279855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descr="F20.1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66013" y="3081520"/>
            <a:ext cx="4532024" cy="3556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0" name="Text Box 5"/>
          <p:cNvSpPr txBox="1">
            <a:spLocks noChangeArrowheads="1"/>
          </p:cNvSpPr>
          <p:nvPr/>
        </p:nvSpPr>
        <p:spPr bwMode="auto">
          <a:xfrm>
            <a:off x="191881" y="646113"/>
            <a:ext cx="874425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600" b="1" i="1">
                <a:solidFill>
                  <a:schemeClr val="tx1"/>
                </a:solidFill>
                <a:latin typeface="Arial" charset="0"/>
                <a:ea typeface="ＭＳ Ｐゴシック" charset="0"/>
              </a:defRPr>
            </a:lvl1pPr>
            <a:lvl2pPr marL="742950" indent="-285750" eaLnBrk="0" hangingPunct="0">
              <a:defRPr sz="1600" b="1" i="1">
                <a:solidFill>
                  <a:schemeClr val="tx1"/>
                </a:solidFill>
                <a:latin typeface="Arial" charset="0"/>
                <a:ea typeface="ＭＳ Ｐゴシック" charset="0"/>
              </a:defRPr>
            </a:lvl2pPr>
            <a:lvl3pPr marL="1143000" indent="-228600" eaLnBrk="0" hangingPunct="0">
              <a:defRPr sz="1600" b="1" i="1">
                <a:solidFill>
                  <a:schemeClr val="tx1"/>
                </a:solidFill>
                <a:latin typeface="Arial" charset="0"/>
                <a:ea typeface="ＭＳ Ｐゴシック" charset="0"/>
              </a:defRPr>
            </a:lvl3pPr>
            <a:lvl4pPr marL="1600200" indent="-228600" eaLnBrk="0" hangingPunct="0">
              <a:defRPr sz="1600" b="1" i="1">
                <a:solidFill>
                  <a:schemeClr val="tx1"/>
                </a:solidFill>
                <a:latin typeface="Arial" charset="0"/>
                <a:ea typeface="ＭＳ Ｐゴシック" charset="0"/>
              </a:defRPr>
            </a:lvl4pPr>
            <a:lvl5pPr marL="2057400" indent="-228600" eaLnBrk="0" hangingPunct="0">
              <a:defRPr sz="1600" b="1" i="1">
                <a:solidFill>
                  <a:schemeClr val="tx1"/>
                </a:solidFill>
                <a:latin typeface="Arial" charset="0"/>
                <a:ea typeface="ＭＳ Ｐゴシック" charset="0"/>
              </a:defRPr>
            </a:lvl5pPr>
            <a:lvl6pPr marL="2514600" indent="-228600" eaLnBrk="0" fontAlgn="base" hangingPunct="0">
              <a:spcBef>
                <a:spcPct val="0"/>
              </a:spcBef>
              <a:spcAft>
                <a:spcPct val="0"/>
              </a:spcAft>
              <a:defRPr sz="1600" b="1" i="1">
                <a:solidFill>
                  <a:schemeClr val="tx1"/>
                </a:solidFill>
                <a:latin typeface="Arial" charset="0"/>
                <a:ea typeface="ＭＳ Ｐゴシック" charset="0"/>
              </a:defRPr>
            </a:lvl6pPr>
            <a:lvl7pPr marL="2971800" indent="-228600" eaLnBrk="0" fontAlgn="base" hangingPunct="0">
              <a:spcBef>
                <a:spcPct val="0"/>
              </a:spcBef>
              <a:spcAft>
                <a:spcPct val="0"/>
              </a:spcAft>
              <a:defRPr sz="1600" b="1" i="1">
                <a:solidFill>
                  <a:schemeClr val="tx1"/>
                </a:solidFill>
                <a:latin typeface="Arial" charset="0"/>
                <a:ea typeface="ＭＳ Ｐゴシック" charset="0"/>
              </a:defRPr>
            </a:lvl7pPr>
            <a:lvl8pPr marL="3429000" indent="-228600" eaLnBrk="0" fontAlgn="base" hangingPunct="0">
              <a:spcBef>
                <a:spcPct val="0"/>
              </a:spcBef>
              <a:spcAft>
                <a:spcPct val="0"/>
              </a:spcAft>
              <a:defRPr sz="1600" b="1" i="1">
                <a:solidFill>
                  <a:schemeClr val="tx1"/>
                </a:solidFill>
                <a:latin typeface="Arial" charset="0"/>
                <a:ea typeface="ＭＳ Ｐゴシック" charset="0"/>
              </a:defRPr>
            </a:lvl8pPr>
            <a:lvl9pPr marL="3886200" indent="-228600" eaLnBrk="0" fontAlgn="base" hangingPunct="0">
              <a:spcBef>
                <a:spcPct val="0"/>
              </a:spcBef>
              <a:spcAft>
                <a:spcPct val="0"/>
              </a:spcAft>
              <a:defRPr sz="1600" b="1" i="1">
                <a:solidFill>
                  <a:schemeClr val="tx1"/>
                </a:solidFill>
                <a:latin typeface="Arial" charset="0"/>
                <a:ea typeface="ＭＳ Ｐゴシック" charset="0"/>
              </a:defRPr>
            </a:lvl9pPr>
          </a:lstStyle>
          <a:p>
            <a:pPr eaLnBrk="1" hangingPunct="1"/>
            <a:r>
              <a:rPr lang="en-US" sz="1800" dirty="0">
                <a:solidFill>
                  <a:srgbClr val="0432FF"/>
                </a:solidFill>
              </a:rPr>
              <a:t>Conceptual Example:  </a:t>
            </a:r>
            <a:r>
              <a:rPr lang="en-US" sz="1800" i="0" dirty="0">
                <a:solidFill>
                  <a:srgbClr val="0432FF"/>
                </a:solidFill>
              </a:rPr>
              <a:t>Extension Cords and a Potential Fire Hazard</a:t>
            </a:r>
          </a:p>
          <a:p>
            <a:pPr eaLnBrk="1" hangingPunct="1"/>
            <a:endParaRPr lang="en-US" sz="1800" b="0" i="0" dirty="0"/>
          </a:p>
          <a:p>
            <a:pPr algn="just" eaLnBrk="1" hangingPunct="1"/>
            <a:r>
              <a:rPr lang="en-US" sz="1800" b="0" i="0" dirty="0"/>
              <a:t>During the winter, many people use portable electric space heaters to keep warm. Sometimes, however, the heater must be located far from a 120-V wall  receptacle, so an extension cord must be used. However, manufacturers often warn against using an extension cord. If one must be used, they recommend a certain wire gauge, or smaller. Why the warning, and why are smaller-gauge wires better then larger-gauge wires? </a:t>
            </a:r>
            <a:r>
              <a:rPr lang="en-US" sz="1800" b="0" i="0" dirty="0">
                <a:solidFill>
                  <a:srgbClr val="C00000"/>
                </a:solidFill>
              </a:rPr>
              <a:t>(larger gauge wires have smaller cross-sectional area)</a:t>
            </a:r>
            <a:endParaRPr lang="en-US" sz="1800" b="0" i="0" dirty="0"/>
          </a:p>
        </p:txBody>
      </p:sp>
    </p:spTree>
    <p:extLst>
      <p:ext uri="{BB962C8B-B14F-4D97-AF65-F5344CB8AC3E}">
        <p14:creationId xmlns:p14="http://schemas.microsoft.com/office/powerpoint/2010/main" val="296916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4590CFAF-6F76-A74D-8E7F-60E8DA27339B}"/>
              </a:ext>
            </a:extLst>
          </p:cNvPr>
          <p:cNvSpPr txBox="1">
            <a:spLocks noChangeArrowheads="1"/>
          </p:cNvSpPr>
          <p:nvPr/>
        </p:nvSpPr>
        <p:spPr>
          <a:xfrm>
            <a:off x="220508" y="911629"/>
            <a:ext cx="8543347" cy="1907713"/>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Remember from </a:t>
            </a:r>
            <a:r>
              <a:rPr lang="en-US" altLang="en-US" sz="1800" b="1" dirty="0"/>
              <a:t>Ch. 13 </a:t>
            </a:r>
            <a:r>
              <a:rPr lang="en-US" altLang="en-US" sz="1800" dirty="0"/>
              <a:t>on Faraday’s Law we found that we can generate </a:t>
            </a:r>
            <a:r>
              <a:rPr lang="en-US" altLang="en-US" sz="1800" dirty="0" err="1"/>
              <a:t>emf’s</a:t>
            </a:r>
            <a:r>
              <a:rPr lang="en-US" altLang="en-US" sz="1800" dirty="0"/>
              <a:t> or voltages using rotating coils. </a:t>
            </a:r>
          </a:p>
          <a:p>
            <a:pPr marL="285750" indent="-285750">
              <a:buFont typeface="Arial" panose="020B0604020202020204" pitchFamily="34" charset="0"/>
              <a:buChar char="•"/>
            </a:pPr>
            <a:r>
              <a:rPr lang="en-US" altLang="en-US" sz="1800" dirty="0"/>
              <a:t>This is the basis of power generation for the transmission of electricity.</a:t>
            </a:r>
          </a:p>
          <a:p>
            <a:pPr marL="285750" indent="-285750">
              <a:buFont typeface="Arial" panose="020B0604020202020204" pitchFamily="34" charset="0"/>
              <a:buChar char="•"/>
            </a:pPr>
            <a:r>
              <a:rPr lang="en-US" altLang="en-US" sz="1800" dirty="0"/>
              <a:t>Devices that generate the power are typically </a:t>
            </a:r>
            <a:r>
              <a:rPr lang="en-US" altLang="en-US" sz="1800" dirty="0">
                <a:solidFill>
                  <a:srgbClr val="FF0000"/>
                </a:solidFill>
              </a:rPr>
              <a:t>sinusoidal</a:t>
            </a:r>
            <a:r>
              <a:rPr lang="en-US" altLang="en-US" sz="1800" dirty="0"/>
              <a:t>, </a:t>
            </a:r>
            <a:r>
              <a:rPr lang="en-US" altLang="en-US" sz="1800" dirty="0">
                <a:solidFill>
                  <a:srgbClr val="0432FF"/>
                </a:solidFill>
              </a:rPr>
              <a:t>time-varying </a:t>
            </a:r>
            <a:r>
              <a:rPr lang="en-US" altLang="en-US" sz="1800" dirty="0"/>
              <a:t>sources.</a:t>
            </a:r>
          </a:p>
          <a:p>
            <a:pPr marL="285750" indent="-285750">
              <a:buFont typeface="Arial" panose="020B0604020202020204" pitchFamily="34" charset="0"/>
              <a:buChar char="•"/>
            </a:pPr>
            <a:r>
              <a:rPr lang="en-US" altLang="en-US" sz="1800" dirty="0"/>
              <a:t>We call these </a:t>
            </a:r>
            <a:r>
              <a:rPr lang="en-US" altLang="en-US" sz="1800" dirty="0">
                <a:solidFill>
                  <a:srgbClr val="FF0000"/>
                </a:solidFill>
              </a:rPr>
              <a:t>Alternating Current </a:t>
            </a:r>
            <a:r>
              <a:rPr lang="en-US" altLang="en-US" sz="1800" dirty="0"/>
              <a:t>(AC) sources. </a:t>
            </a:r>
          </a:p>
        </p:txBody>
      </p:sp>
      <p:sp>
        <p:nvSpPr>
          <p:cNvPr id="5" name="Title 4">
            <a:extLst>
              <a:ext uri="{FF2B5EF4-FFF2-40B4-BE49-F238E27FC236}">
                <a16:creationId xmlns:a16="http://schemas.microsoft.com/office/drawing/2014/main" id="{7AAD77D1-80B2-F744-91B5-00A0300785F3}"/>
              </a:ext>
            </a:extLst>
          </p:cNvPr>
          <p:cNvSpPr>
            <a:spLocks noGrp="1"/>
          </p:cNvSpPr>
          <p:nvPr>
            <p:ph type="title"/>
          </p:nvPr>
        </p:nvSpPr>
        <p:spPr>
          <a:xfrm>
            <a:off x="6661383" y="2786911"/>
            <a:ext cx="1895582" cy="447042"/>
          </a:xfrm>
        </p:spPr>
        <p:txBody>
          <a:bodyPr>
            <a:normAutofit/>
          </a:bodyPr>
          <a:lstStyle/>
          <a:p>
            <a:r>
              <a:rPr lang="en-US" sz="2000" dirty="0"/>
              <a:t>Figure 15.3</a:t>
            </a:r>
          </a:p>
        </p:txBody>
      </p:sp>
      <p:sp>
        <p:nvSpPr>
          <p:cNvPr id="2" name="TextBox 1">
            <a:extLst>
              <a:ext uri="{FF2B5EF4-FFF2-40B4-BE49-F238E27FC236}">
                <a16:creationId xmlns:a16="http://schemas.microsoft.com/office/drawing/2014/main" id="{224C19EA-0FB9-144D-9097-FD591F079B65}"/>
              </a:ext>
            </a:extLst>
          </p:cNvPr>
          <p:cNvSpPr txBox="1"/>
          <p:nvPr/>
        </p:nvSpPr>
        <p:spPr>
          <a:xfrm>
            <a:off x="6320929" y="5427723"/>
            <a:ext cx="2685776" cy="1077218"/>
          </a:xfrm>
          <a:prstGeom prst="rect">
            <a:avLst/>
          </a:prstGeom>
          <a:noFill/>
        </p:spPr>
        <p:txBody>
          <a:bodyPr wrap="square" rtlCol="0">
            <a:spAutoFit/>
          </a:bodyPr>
          <a:lstStyle/>
          <a:p>
            <a:pPr lvl="0" algn="just">
              <a:defRPr sz="1800">
                <a:uFillTx/>
              </a:defRPr>
            </a:pPr>
            <a:r>
              <a:rPr lang="en-US" sz="1600" dirty="0"/>
              <a:t>F</a:t>
            </a:r>
            <a:r>
              <a:rPr lang="en-US" sz="1600" dirty="0">
                <a:uFill>
                  <a:solidFill/>
                </a:uFill>
              </a:rPr>
              <a:t>low of charge reverses direction periodically</a:t>
            </a:r>
            <a:r>
              <a:rPr lang="en-US" sz="1600" dirty="0"/>
              <a:t>… and therefore, so does the voltage...</a:t>
            </a:r>
            <a:r>
              <a:rPr lang="en-US" sz="1600" dirty="0">
                <a:uFill>
                  <a:solidFill/>
                </a:uFill>
              </a:rPr>
              <a:t> </a:t>
            </a:r>
          </a:p>
        </p:txBody>
      </p:sp>
      <p:sp>
        <p:nvSpPr>
          <p:cNvPr id="3" name="Rectangle 2">
            <a:extLst>
              <a:ext uri="{FF2B5EF4-FFF2-40B4-BE49-F238E27FC236}">
                <a16:creationId xmlns:a16="http://schemas.microsoft.com/office/drawing/2014/main" id="{2DECDCEF-53AC-0641-8DF2-E16D06D1A501}"/>
              </a:ext>
            </a:extLst>
          </p:cNvPr>
          <p:cNvSpPr/>
          <p:nvPr/>
        </p:nvSpPr>
        <p:spPr>
          <a:xfrm>
            <a:off x="220508" y="3505635"/>
            <a:ext cx="6120969" cy="2862322"/>
          </a:xfrm>
          <a:prstGeom prst="rect">
            <a:avLst/>
          </a:prstGeom>
        </p:spPr>
        <p:txBody>
          <a:bodyPr wrap="square">
            <a:spAutoFit/>
          </a:bodyPr>
          <a:lstStyle/>
          <a:p>
            <a:pPr marL="285750" indent="-285750">
              <a:buClr>
                <a:srgbClr val="6CB255"/>
              </a:buClr>
              <a:buFont typeface="Arial" panose="020B0604020202020204" pitchFamily="34" charset="0"/>
              <a:buChar char="•"/>
            </a:pPr>
            <a:r>
              <a:rPr lang="en-US" dirty="0"/>
              <a:t>Here in the USA typical electrical outlets provide a potential difference of 120 V at a frequency of 60 Hz.</a:t>
            </a:r>
          </a:p>
          <a:p>
            <a:pPr marL="742950" lvl="1" indent="-285750">
              <a:buClr>
                <a:srgbClr val="6CB255"/>
              </a:buClr>
              <a:buFont typeface="Arial" panose="020B0604020202020204" pitchFamily="34" charset="0"/>
              <a:buChar char="•"/>
            </a:pPr>
            <a:r>
              <a:rPr lang="en-US" dirty="0">
                <a:solidFill>
                  <a:srgbClr val="0070C0"/>
                </a:solidFill>
              </a:rPr>
              <a:t>In other parts of the world: 220/240 V at 50Hz</a:t>
            </a:r>
          </a:p>
          <a:p>
            <a:pPr marL="285750" indent="-285750">
              <a:buClr>
                <a:srgbClr val="6CB255"/>
              </a:buClr>
              <a:buFont typeface="Arial" panose="020B0604020202020204" pitchFamily="34" charset="0"/>
              <a:buChar char="•"/>
            </a:pPr>
            <a:endParaRPr lang="en-US" dirty="0"/>
          </a:p>
          <a:p>
            <a:pPr marL="285750" indent="-285750">
              <a:buClr>
                <a:srgbClr val="6CB255"/>
              </a:buClr>
              <a:buFont typeface="Arial" panose="020B0604020202020204" pitchFamily="34" charset="0"/>
              <a:buChar char="•"/>
            </a:pPr>
            <a:r>
              <a:rPr lang="en-US" dirty="0"/>
              <a:t>Thus, the source voltage (or current) can be characterized by:</a:t>
            </a:r>
          </a:p>
          <a:p>
            <a:pPr marL="285750" indent="-285750">
              <a:buClr>
                <a:srgbClr val="6CB255"/>
              </a:buClr>
              <a:buFont typeface="Arial" panose="020B0604020202020204" pitchFamily="34" charset="0"/>
              <a:buChar char="•"/>
            </a:pPr>
            <a:endParaRPr lang="en-US" dirty="0"/>
          </a:p>
          <a:p>
            <a:pPr marL="285750" indent="-285750">
              <a:buClr>
                <a:srgbClr val="6CB255"/>
              </a:buClr>
              <a:buFont typeface="Arial" panose="020B0604020202020204" pitchFamily="34" charset="0"/>
              <a:buChar char="•"/>
            </a:pPr>
            <a:endParaRPr lang="en-US" dirty="0"/>
          </a:p>
          <a:p>
            <a:pPr>
              <a:buClr>
                <a:srgbClr val="6CB255"/>
              </a:buClr>
            </a:pPr>
            <a:endParaRPr lang="en-US" dirty="0"/>
          </a:p>
          <a:p>
            <a:pPr marL="285750" indent="-285750">
              <a:buClr>
                <a:srgbClr val="6CB255"/>
              </a:buClr>
              <a:buFont typeface="Arial" panose="020B0604020202020204" pitchFamily="34" charset="0"/>
              <a:buChar char="•"/>
            </a:pPr>
            <a:r>
              <a:rPr lang="en-US" dirty="0"/>
              <a:t>Where, V</a:t>
            </a:r>
            <a:r>
              <a:rPr lang="en-US" baseline="-25000" dirty="0"/>
              <a:t>0</a:t>
            </a:r>
            <a:r>
              <a:rPr lang="en-US" dirty="0"/>
              <a:t> is the </a:t>
            </a:r>
            <a:r>
              <a:rPr lang="en-US" dirty="0">
                <a:solidFill>
                  <a:srgbClr val="FF0000"/>
                </a:solidFill>
              </a:rPr>
              <a:t>peak voltage</a:t>
            </a:r>
            <a:r>
              <a:rPr lang="en-US" dirty="0"/>
              <a:t>.</a:t>
            </a:r>
          </a:p>
        </p:txBody>
      </p:sp>
      <p:pic>
        <p:nvPicPr>
          <p:cNvPr id="7" name="Picture 6">
            <a:extLst>
              <a:ext uri="{FF2B5EF4-FFF2-40B4-BE49-F238E27FC236}">
                <a16:creationId xmlns:a16="http://schemas.microsoft.com/office/drawing/2014/main" id="{AD833D98-4B18-9A4E-80D8-5DF40DDE6497}"/>
              </a:ext>
            </a:extLst>
          </p:cNvPr>
          <p:cNvPicPr>
            <a:picLocks noChangeAspect="1"/>
          </p:cNvPicPr>
          <p:nvPr/>
        </p:nvPicPr>
        <p:blipFill>
          <a:blip r:embed="rId2"/>
          <a:stretch>
            <a:fillRect/>
          </a:stretch>
        </p:blipFill>
        <p:spPr>
          <a:xfrm>
            <a:off x="1924503" y="5487103"/>
            <a:ext cx="2257002" cy="353852"/>
          </a:xfrm>
          <a:prstGeom prst="rect">
            <a:avLst/>
          </a:prstGeom>
          <a:solidFill>
            <a:srgbClr val="FFC000"/>
          </a:solidFill>
          <a:ln w="38100">
            <a:solidFill>
              <a:srgbClr val="FF0000"/>
            </a:solidFill>
          </a:ln>
        </p:spPr>
      </p:pic>
      <p:sp>
        <p:nvSpPr>
          <p:cNvPr id="8" name="TextBox 7">
            <a:extLst>
              <a:ext uri="{FF2B5EF4-FFF2-40B4-BE49-F238E27FC236}">
                <a16:creationId xmlns:a16="http://schemas.microsoft.com/office/drawing/2014/main" id="{8E202C73-91A4-5B41-9391-319135B53C0E}"/>
              </a:ext>
            </a:extLst>
          </p:cNvPr>
          <p:cNvSpPr txBox="1"/>
          <p:nvPr/>
        </p:nvSpPr>
        <p:spPr>
          <a:xfrm>
            <a:off x="4627983" y="5487103"/>
            <a:ext cx="633507" cy="369332"/>
          </a:xfrm>
          <a:prstGeom prst="rect">
            <a:avLst/>
          </a:prstGeom>
          <a:noFill/>
        </p:spPr>
        <p:txBody>
          <a:bodyPr wrap="none" rtlCol="0">
            <a:spAutoFit/>
          </a:bodyPr>
          <a:lstStyle/>
          <a:p>
            <a:r>
              <a:rPr lang="en-US" b="1" dirty="0">
                <a:solidFill>
                  <a:srgbClr val="FF0000"/>
                </a:solidFill>
              </a:rPr>
              <a:t>15.1</a:t>
            </a:r>
          </a:p>
        </p:txBody>
      </p:sp>
      <p:pic>
        <p:nvPicPr>
          <p:cNvPr id="13" name="F20.jpg">
            <a:extLst>
              <a:ext uri="{FF2B5EF4-FFF2-40B4-BE49-F238E27FC236}">
                <a16:creationId xmlns:a16="http://schemas.microsoft.com/office/drawing/2014/main" id="{A83661E5-C41E-8642-BEB8-DAA240A41C0F}"/>
              </a:ext>
            </a:extLst>
          </p:cNvPr>
          <p:cNvPicPr/>
          <p:nvPr/>
        </p:nvPicPr>
        <p:blipFill>
          <a:blip r:embed="rId3">
            <a:extLst/>
          </a:blip>
          <a:stretch>
            <a:fillRect/>
          </a:stretch>
        </p:blipFill>
        <p:spPr>
          <a:xfrm>
            <a:off x="6341476" y="3330275"/>
            <a:ext cx="2535395" cy="2062072"/>
          </a:xfrm>
          <a:prstGeom prst="rect">
            <a:avLst/>
          </a:prstGeom>
          <a:ln w="12700">
            <a:miter lim="400000"/>
          </a:ln>
        </p:spPr>
      </p:pic>
      <p:sp>
        <p:nvSpPr>
          <p:cNvPr id="15" name="Shape 186">
            <a:extLst>
              <a:ext uri="{FF2B5EF4-FFF2-40B4-BE49-F238E27FC236}">
                <a16:creationId xmlns:a16="http://schemas.microsoft.com/office/drawing/2014/main" id="{D80917F4-E455-F047-938A-0EE2C315F446}"/>
              </a:ext>
            </a:extLst>
          </p:cNvPr>
          <p:cNvSpPr/>
          <p:nvPr/>
        </p:nvSpPr>
        <p:spPr>
          <a:xfrm>
            <a:off x="220508" y="246348"/>
            <a:ext cx="2755656" cy="48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a:uFillTx/>
              </a:defRPr>
            </a:pPr>
            <a:r>
              <a:rPr lang="en-US" sz="2000" b="1" dirty="0">
                <a:uFill>
                  <a:solidFill/>
                </a:uFill>
                <a:latin typeface="+mj-lt"/>
              </a:rPr>
              <a:t>15</a:t>
            </a:r>
            <a:r>
              <a:rPr sz="2000" b="1" dirty="0">
                <a:uFill>
                  <a:solidFill/>
                </a:uFill>
                <a:latin typeface="+mj-lt"/>
              </a:rPr>
              <a:t>.</a:t>
            </a:r>
            <a:r>
              <a:rPr lang="en-US" sz="2000" b="1" dirty="0">
                <a:uFill>
                  <a:solidFill/>
                </a:uFill>
                <a:latin typeface="+mj-lt"/>
              </a:rPr>
              <a:t>1</a:t>
            </a:r>
            <a:r>
              <a:rPr sz="2000" b="1" dirty="0">
                <a:uFill>
                  <a:solidFill/>
                </a:uFill>
                <a:latin typeface="+mj-lt"/>
              </a:rPr>
              <a:t> </a:t>
            </a:r>
            <a:r>
              <a:rPr lang="en-US" sz="2000" b="1" dirty="0">
                <a:solidFill>
                  <a:srgbClr val="0433FF"/>
                </a:solidFill>
                <a:uFill>
                  <a:solidFill>
                    <a:srgbClr val="0433FF"/>
                  </a:solidFill>
                </a:uFill>
                <a:latin typeface="+mj-lt"/>
              </a:rPr>
              <a:t>AC SOURCES</a:t>
            </a:r>
            <a:endParaRPr sz="2000" b="1" dirty="0">
              <a:solidFill>
                <a:srgbClr val="0433FF"/>
              </a:solidFill>
              <a:uFill>
                <a:solidFill>
                  <a:srgbClr val="0433FF"/>
                </a:solidFill>
              </a:uFill>
              <a:latin typeface="+mj-lt"/>
            </a:endParaRPr>
          </a:p>
        </p:txBody>
      </p:sp>
    </p:spTree>
    <p:extLst>
      <p:ext uri="{BB962C8B-B14F-4D97-AF65-F5344CB8AC3E}">
        <p14:creationId xmlns:p14="http://schemas.microsoft.com/office/powerpoint/2010/main" val="348706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4590CFAF-6F76-A74D-8E7F-60E8DA27339B}"/>
              </a:ext>
            </a:extLst>
          </p:cNvPr>
          <p:cNvSpPr txBox="1">
            <a:spLocks noChangeArrowheads="1"/>
          </p:cNvSpPr>
          <p:nvPr/>
        </p:nvSpPr>
        <p:spPr>
          <a:xfrm>
            <a:off x="225968" y="1369971"/>
            <a:ext cx="8640630" cy="5164393"/>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When we connect a </a:t>
            </a:r>
            <a:r>
              <a:rPr lang="en-US" altLang="en-US" sz="1800" dirty="0">
                <a:solidFill>
                  <a:srgbClr val="FF0000"/>
                </a:solidFill>
              </a:rPr>
              <a:t>resistor</a:t>
            </a:r>
            <a:r>
              <a:rPr lang="en-US" altLang="en-US" sz="1800" dirty="0"/>
              <a:t> to an ac voltage source, we can use Ohm’s law to find the current flowing through the resistor: </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endParaRPr lang="en-US" altLang="en-US" sz="1800" dirty="0"/>
          </a:p>
          <a:p>
            <a:pPr marL="285750" indent="-285750">
              <a:buFont typeface="Arial" panose="020B0604020202020204" pitchFamily="34" charset="0"/>
              <a:buChar char="•"/>
            </a:pPr>
            <a:r>
              <a:rPr lang="en-US" altLang="en-US" sz="1800" dirty="0"/>
              <a:t>Because in ac circuits the voltage and current can both be positive and negative, it is convenient to define the </a:t>
            </a:r>
            <a:r>
              <a:rPr lang="en-US" altLang="en-US" sz="1800" dirty="0">
                <a:solidFill>
                  <a:srgbClr val="FF0000"/>
                </a:solidFill>
              </a:rPr>
              <a:t>root mean square</a:t>
            </a:r>
            <a:r>
              <a:rPr lang="en-US" altLang="en-US" sz="1800" dirty="0"/>
              <a:t> (</a:t>
            </a:r>
            <a:r>
              <a:rPr lang="en-US" altLang="en-US" sz="1800" dirty="0" err="1"/>
              <a:t>rms</a:t>
            </a:r>
            <a:r>
              <a:rPr lang="en-US" altLang="en-US" sz="1800" dirty="0"/>
              <a:t>) voltage or current:</a:t>
            </a:r>
          </a:p>
          <a:p>
            <a:endParaRPr lang="en-US" altLang="en-US" sz="1800" dirty="0"/>
          </a:p>
          <a:p>
            <a:pPr marL="285750" indent="-285750">
              <a:buFont typeface="Arial" panose="020B0604020202020204" pitchFamily="34" charset="0"/>
              <a:buChar char="•"/>
            </a:pPr>
            <a:r>
              <a:rPr lang="en-US" altLang="en-US" sz="1800" dirty="0"/>
              <a:t>The average squared voltage over one cycle: </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Which defines the </a:t>
            </a:r>
            <a:r>
              <a:rPr lang="en-US" altLang="en-US" sz="1800" dirty="0" err="1">
                <a:solidFill>
                  <a:srgbClr val="FF0000"/>
                </a:solidFill>
              </a:rPr>
              <a:t>rms</a:t>
            </a:r>
            <a:r>
              <a:rPr lang="en-US" altLang="en-US" sz="1800" dirty="0"/>
              <a:t> voltage:</a:t>
            </a:r>
          </a:p>
          <a:p>
            <a:pPr marL="285750" indent="-285750">
              <a:buFont typeface="Arial" panose="020B0604020202020204" pitchFamily="34" charset="0"/>
              <a:buChar char="•"/>
            </a:pPr>
            <a:r>
              <a:rPr lang="en-US" altLang="en-US" sz="1800" dirty="0"/>
              <a:t>And a similar equation for current. </a:t>
            </a:r>
          </a:p>
        </p:txBody>
      </p:sp>
      <p:sp>
        <p:nvSpPr>
          <p:cNvPr id="5" name="Title 4">
            <a:extLst>
              <a:ext uri="{FF2B5EF4-FFF2-40B4-BE49-F238E27FC236}">
                <a16:creationId xmlns:a16="http://schemas.microsoft.com/office/drawing/2014/main" id="{7AAD77D1-80B2-F744-91B5-00A0300785F3}"/>
              </a:ext>
            </a:extLst>
          </p:cNvPr>
          <p:cNvSpPr>
            <a:spLocks noGrp="1"/>
          </p:cNvSpPr>
          <p:nvPr>
            <p:ph type="title"/>
          </p:nvPr>
        </p:nvSpPr>
        <p:spPr>
          <a:xfrm>
            <a:off x="225968" y="818538"/>
            <a:ext cx="1859686" cy="447042"/>
          </a:xfrm>
        </p:spPr>
        <p:txBody>
          <a:bodyPr>
            <a:normAutofit/>
          </a:bodyPr>
          <a:lstStyle/>
          <a:p>
            <a:r>
              <a:rPr lang="en-US" sz="2000" dirty="0"/>
              <a:t>resistors</a:t>
            </a:r>
          </a:p>
        </p:txBody>
      </p:sp>
      <p:sp>
        <p:nvSpPr>
          <p:cNvPr id="8" name="TextBox 7">
            <a:extLst>
              <a:ext uri="{FF2B5EF4-FFF2-40B4-BE49-F238E27FC236}">
                <a16:creationId xmlns:a16="http://schemas.microsoft.com/office/drawing/2014/main" id="{8E202C73-91A4-5B41-9391-319135B53C0E}"/>
              </a:ext>
            </a:extLst>
          </p:cNvPr>
          <p:cNvSpPr txBox="1"/>
          <p:nvPr/>
        </p:nvSpPr>
        <p:spPr>
          <a:xfrm>
            <a:off x="7366562" y="2327496"/>
            <a:ext cx="633507" cy="369332"/>
          </a:xfrm>
          <a:prstGeom prst="rect">
            <a:avLst/>
          </a:prstGeom>
          <a:noFill/>
        </p:spPr>
        <p:txBody>
          <a:bodyPr wrap="none" rtlCol="0">
            <a:spAutoFit/>
          </a:bodyPr>
          <a:lstStyle/>
          <a:p>
            <a:r>
              <a:rPr lang="en-US" b="1" dirty="0">
                <a:solidFill>
                  <a:srgbClr val="FF0000"/>
                </a:solidFill>
              </a:rPr>
              <a:t>15.2</a:t>
            </a:r>
          </a:p>
        </p:txBody>
      </p:sp>
      <p:sp>
        <p:nvSpPr>
          <p:cNvPr id="10" name="Shape 186">
            <a:extLst>
              <a:ext uri="{FF2B5EF4-FFF2-40B4-BE49-F238E27FC236}">
                <a16:creationId xmlns:a16="http://schemas.microsoft.com/office/drawing/2014/main" id="{CAE3925C-F393-A045-93F6-0705B78EA978}"/>
              </a:ext>
            </a:extLst>
          </p:cNvPr>
          <p:cNvSpPr/>
          <p:nvPr/>
        </p:nvSpPr>
        <p:spPr>
          <a:xfrm>
            <a:off x="225969" y="231547"/>
            <a:ext cx="6019005" cy="48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a:uFillTx/>
              </a:defRPr>
            </a:pPr>
            <a:r>
              <a:rPr lang="en-US" sz="2000" b="1" dirty="0">
                <a:uFill>
                  <a:solidFill/>
                </a:uFill>
                <a:latin typeface="+mj-lt"/>
              </a:rPr>
              <a:t>15</a:t>
            </a:r>
            <a:r>
              <a:rPr sz="2000" b="1" dirty="0">
                <a:uFill>
                  <a:solidFill/>
                </a:uFill>
                <a:latin typeface="+mj-lt"/>
              </a:rPr>
              <a:t>.</a:t>
            </a:r>
            <a:r>
              <a:rPr lang="en-US" sz="2000" b="1" dirty="0">
                <a:uFill>
                  <a:solidFill/>
                </a:uFill>
                <a:latin typeface="+mj-lt"/>
              </a:rPr>
              <a:t>2</a:t>
            </a:r>
            <a:r>
              <a:rPr sz="2000" b="1" dirty="0">
                <a:uFill>
                  <a:solidFill/>
                </a:uFill>
                <a:latin typeface="+mj-lt"/>
              </a:rPr>
              <a:t> </a:t>
            </a:r>
            <a:r>
              <a:rPr lang="en-US" sz="2000" b="1" dirty="0">
                <a:solidFill>
                  <a:srgbClr val="0433FF"/>
                </a:solidFill>
                <a:uFill>
                  <a:solidFill>
                    <a:srgbClr val="0433FF"/>
                  </a:solidFill>
                </a:uFill>
                <a:latin typeface="+mj-lt"/>
              </a:rPr>
              <a:t>SIMPLE AC CIRCUITS</a:t>
            </a:r>
            <a:endParaRPr sz="2000" b="1" dirty="0">
              <a:solidFill>
                <a:srgbClr val="0433FF"/>
              </a:solidFill>
              <a:uFill>
                <a:solidFill>
                  <a:srgbClr val="0433FF"/>
                </a:solidFill>
              </a:uFill>
              <a:latin typeface="+mj-lt"/>
            </a:endParaRPr>
          </a:p>
        </p:txBody>
      </p:sp>
      <p:pic>
        <p:nvPicPr>
          <p:cNvPr id="12" name="Picture 11">
            <a:extLst>
              <a:ext uri="{FF2B5EF4-FFF2-40B4-BE49-F238E27FC236}">
                <a16:creationId xmlns:a16="http://schemas.microsoft.com/office/drawing/2014/main" id="{31962D41-7A10-3541-B439-3F6A39E84D22}"/>
              </a:ext>
            </a:extLst>
          </p:cNvPr>
          <p:cNvPicPr>
            <a:picLocks noChangeAspect="1"/>
          </p:cNvPicPr>
          <p:nvPr/>
        </p:nvPicPr>
        <p:blipFill>
          <a:blip r:embed="rId2"/>
          <a:stretch>
            <a:fillRect/>
          </a:stretch>
        </p:blipFill>
        <p:spPr>
          <a:xfrm>
            <a:off x="2971114" y="2179771"/>
            <a:ext cx="2935401" cy="664782"/>
          </a:xfrm>
          <a:prstGeom prst="rect">
            <a:avLst/>
          </a:prstGeom>
          <a:solidFill>
            <a:srgbClr val="FFC000"/>
          </a:solidFill>
          <a:ln w="38100">
            <a:solidFill>
              <a:srgbClr val="FF0000"/>
            </a:solidFill>
          </a:ln>
        </p:spPr>
      </p:pic>
      <p:sp>
        <p:nvSpPr>
          <p:cNvPr id="15" name="Freeform 7">
            <a:extLst>
              <a:ext uri="{FF2B5EF4-FFF2-40B4-BE49-F238E27FC236}">
                <a16:creationId xmlns:a16="http://schemas.microsoft.com/office/drawing/2014/main" id="{BCD38BBB-31E4-7242-A3D9-B5870B16D9C5}"/>
              </a:ext>
            </a:extLst>
          </p:cNvPr>
          <p:cNvSpPr>
            <a:spLocks/>
          </p:cNvSpPr>
          <p:nvPr/>
        </p:nvSpPr>
        <p:spPr bwMode="auto">
          <a:xfrm flipH="1">
            <a:off x="4736527" y="2948944"/>
            <a:ext cx="1078643" cy="551433"/>
          </a:xfrm>
          <a:custGeom>
            <a:avLst/>
            <a:gdLst>
              <a:gd name="T0" fmla="*/ 0 w 664"/>
              <a:gd name="T1" fmla="*/ 1219200 h 800"/>
              <a:gd name="T2" fmla="*/ 914400 w 664"/>
              <a:gd name="T3" fmla="*/ 1066800 h 800"/>
              <a:gd name="T4" fmla="*/ 838200 w 664"/>
              <a:gd name="T5" fmla="*/ 0 h 800"/>
              <a:gd name="T6" fmla="*/ 0 60000 65536"/>
              <a:gd name="T7" fmla="*/ 0 60000 65536"/>
              <a:gd name="T8" fmla="*/ 0 60000 65536"/>
              <a:gd name="T9" fmla="*/ 0 w 664"/>
              <a:gd name="T10" fmla="*/ 0 h 800"/>
              <a:gd name="T11" fmla="*/ 664 w 664"/>
              <a:gd name="T12" fmla="*/ 800 h 800"/>
            </a:gdLst>
            <a:ahLst/>
            <a:cxnLst>
              <a:cxn ang="T6">
                <a:pos x="T0" y="T1"/>
              </a:cxn>
              <a:cxn ang="T7">
                <a:pos x="T2" y="T3"/>
              </a:cxn>
              <a:cxn ang="T8">
                <a:pos x="T4" y="T5"/>
              </a:cxn>
            </a:cxnLst>
            <a:rect l="T9" t="T10" r="T11" b="T12"/>
            <a:pathLst>
              <a:path w="664" h="800">
                <a:moveTo>
                  <a:pt x="0" y="768"/>
                </a:moveTo>
                <a:cubicBezTo>
                  <a:pt x="244" y="784"/>
                  <a:pt x="488" y="800"/>
                  <a:pt x="576" y="672"/>
                </a:cubicBezTo>
                <a:cubicBezTo>
                  <a:pt x="664" y="544"/>
                  <a:pt x="596" y="272"/>
                  <a:pt x="528" y="0"/>
                </a:cubicBezTo>
              </a:path>
            </a:pathLst>
          </a:custGeom>
          <a:noFill/>
          <a:ln w="38100" cmpd="sng">
            <a:solidFill>
              <a:srgbClr val="7030A0"/>
            </a:solidFill>
            <a:round/>
            <a:headEnd/>
            <a:tailEnd type="stealth"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 name="Text Box 6">
            <a:extLst>
              <a:ext uri="{FF2B5EF4-FFF2-40B4-BE49-F238E27FC236}">
                <a16:creationId xmlns:a16="http://schemas.microsoft.com/office/drawing/2014/main" id="{E0494ECD-8029-6446-9D17-0494FB831E14}"/>
              </a:ext>
            </a:extLst>
          </p:cNvPr>
          <p:cNvSpPr txBox="1">
            <a:spLocks noChangeArrowheads="1"/>
          </p:cNvSpPr>
          <p:nvPr/>
        </p:nvSpPr>
        <p:spPr bwMode="auto">
          <a:xfrm>
            <a:off x="5906515" y="3244109"/>
            <a:ext cx="145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charset="0"/>
                <a:ea typeface="ＭＳ Ｐゴシック" charset="0"/>
              </a:defRPr>
            </a:lvl1pPr>
            <a:lvl2pPr marL="742950" indent="-285750" eaLnBrk="0" hangingPunct="0">
              <a:defRPr sz="1600" b="1" i="1">
                <a:solidFill>
                  <a:schemeClr val="tx1"/>
                </a:solidFill>
                <a:latin typeface="Arial" charset="0"/>
                <a:ea typeface="ＭＳ Ｐゴシック" charset="0"/>
              </a:defRPr>
            </a:lvl2pPr>
            <a:lvl3pPr marL="1143000" indent="-228600" eaLnBrk="0" hangingPunct="0">
              <a:defRPr sz="1600" b="1" i="1">
                <a:solidFill>
                  <a:schemeClr val="tx1"/>
                </a:solidFill>
                <a:latin typeface="Arial" charset="0"/>
                <a:ea typeface="ＭＳ Ｐゴシック" charset="0"/>
              </a:defRPr>
            </a:lvl3pPr>
            <a:lvl4pPr marL="1600200" indent="-228600" eaLnBrk="0" hangingPunct="0">
              <a:defRPr sz="1600" b="1" i="1">
                <a:solidFill>
                  <a:schemeClr val="tx1"/>
                </a:solidFill>
                <a:latin typeface="Arial" charset="0"/>
                <a:ea typeface="ＭＳ Ｐゴシック" charset="0"/>
              </a:defRPr>
            </a:lvl4pPr>
            <a:lvl5pPr marL="2057400" indent="-228600" eaLnBrk="0" hangingPunct="0">
              <a:defRPr sz="1600" b="1" i="1">
                <a:solidFill>
                  <a:schemeClr val="tx1"/>
                </a:solidFill>
                <a:latin typeface="Arial" charset="0"/>
                <a:ea typeface="ＭＳ Ｐゴシック" charset="0"/>
              </a:defRPr>
            </a:lvl5pPr>
            <a:lvl6pPr marL="2514600" indent="-228600" eaLnBrk="0" fontAlgn="base" hangingPunct="0">
              <a:spcBef>
                <a:spcPct val="0"/>
              </a:spcBef>
              <a:spcAft>
                <a:spcPct val="0"/>
              </a:spcAft>
              <a:defRPr sz="1600" b="1" i="1">
                <a:solidFill>
                  <a:schemeClr val="tx1"/>
                </a:solidFill>
                <a:latin typeface="Arial" charset="0"/>
                <a:ea typeface="ＭＳ Ｐゴシック" charset="0"/>
              </a:defRPr>
            </a:lvl6pPr>
            <a:lvl7pPr marL="2971800" indent="-228600" eaLnBrk="0" fontAlgn="base" hangingPunct="0">
              <a:spcBef>
                <a:spcPct val="0"/>
              </a:spcBef>
              <a:spcAft>
                <a:spcPct val="0"/>
              </a:spcAft>
              <a:defRPr sz="1600" b="1" i="1">
                <a:solidFill>
                  <a:schemeClr val="tx1"/>
                </a:solidFill>
                <a:latin typeface="Arial" charset="0"/>
                <a:ea typeface="ＭＳ Ｐゴシック" charset="0"/>
              </a:defRPr>
            </a:lvl7pPr>
            <a:lvl8pPr marL="3429000" indent="-228600" eaLnBrk="0" fontAlgn="base" hangingPunct="0">
              <a:spcBef>
                <a:spcPct val="0"/>
              </a:spcBef>
              <a:spcAft>
                <a:spcPct val="0"/>
              </a:spcAft>
              <a:defRPr sz="1600" b="1" i="1">
                <a:solidFill>
                  <a:schemeClr val="tx1"/>
                </a:solidFill>
                <a:latin typeface="Arial" charset="0"/>
                <a:ea typeface="ＭＳ Ｐゴシック" charset="0"/>
              </a:defRPr>
            </a:lvl8pPr>
            <a:lvl9pPr marL="3886200" indent="-228600" eaLnBrk="0" fontAlgn="base" hangingPunct="0">
              <a:spcBef>
                <a:spcPct val="0"/>
              </a:spcBef>
              <a:spcAft>
                <a:spcPct val="0"/>
              </a:spcAft>
              <a:defRPr sz="1600" b="1" i="1">
                <a:solidFill>
                  <a:schemeClr val="tx1"/>
                </a:solidFill>
                <a:latin typeface="Arial" charset="0"/>
                <a:ea typeface="ＭＳ Ｐゴシック" charset="0"/>
              </a:defRPr>
            </a:lvl9pPr>
          </a:lstStyle>
          <a:p>
            <a:pPr eaLnBrk="1" hangingPunct="1"/>
            <a:r>
              <a:rPr lang="en-US" sz="1800" b="0" i="0" dirty="0">
                <a:solidFill>
                  <a:srgbClr val="FF0000"/>
                </a:solidFill>
              </a:rPr>
              <a:t>peak current</a:t>
            </a:r>
          </a:p>
        </p:txBody>
      </p:sp>
      <p:pic>
        <p:nvPicPr>
          <p:cNvPr id="13" name="Picture 12">
            <a:extLst>
              <a:ext uri="{FF2B5EF4-FFF2-40B4-BE49-F238E27FC236}">
                <a16:creationId xmlns:a16="http://schemas.microsoft.com/office/drawing/2014/main" id="{AF2C2390-966B-AB46-B8FC-2F46F4ADD95C}"/>
              </a:ext>
            </a:extLst>
          </p:cNvPr>
          <p:cNvPicPr>
            <a:picLocks noChangeAspect="1"/>
          </p:cNvPicPr>
          <p:nvPr/>
        </p:nvPicPr>
        <p:blipFill>
          <a:blip r:embed="rId3"/>
          <a:stretch>
            <a:fillRect/>
          </a:stretch>
        </p:blipFill>
        <p:spPr>
          <a:xfrm>
            <a:off x="3235471" y="4342881"/>
            <a:ext cx="1892231" cy="338186"/>
          </a:xfrm>
          <a:prstGeom prst="rect">
            <a:avLst/>
          </a:prstGeom>
        </p:spPr>
      </p:pic>
      <p:pic>
        <p:nvPicPr>
          <p:cNvPr id="18" name="Picture 17">
            <a:extLst>
              <a:ext uri="{FF2B5EF4-FFF2-40B4-BE49-F238E27FC236}">
                <a16:creationId xmlns:a16="http://schemas.microsoft.com/office/drawing/2014/main" id="{3908CBB7-E322-2641-8B00-B4FE8557EEDF}"/>
              </a:ext>
            </a:extLst>
          </p:cNvPr>
          <p:cNvPicPr>
            <a:picLocks noChangeAspect="1"/>
          </p:cNvPicPr>
          <p:nvPr/>
        </p:nvPicPr>
        <p:blipFill>
          <a:blip r:embed="rId4"/>
          <a:stretch>
            <a:fillRect/>
          </a:stretch>
        </p:blipFill>
        <p:spPr>
          <a:xfrm>
            <a:off x="4434664" y="5623216"/>
            <a:ext cx="2498001" cy="666669"/>
          </a:xfrm>
          <a:prstGeom prst="rect">
            <a:avLst/>
          </a:prstGeom>
          <a:solidFill>
            <a:srgbClr val="FFC000"/>
          </a:solidFill>
          <a:ln w="38100">
            <a:solidFill>
              <a:srgbClr val="FF0000"/>
            </a:solidFill>
          </a:ln>
        </p:spPr>
      </p:pic>
      <p:pic>
        <p:nvPicPr>
          <p:cNvPr id="19" name="Picture 18">
            <a:extLst>
              <a:ext uri="{FF2B5EF4-FFF2-40B4-BE49-F238E27FC236}">
                <a16:creationId xmlns:a16="http://schemas.microsoft.com/office/drawing/2014/main" id="{109AAE97-6CFF-6140-B24B-268A4E158865}"/>
              </a:ext>
            </a:extLst>
          </p:cNvPr>
          <p:cNvPicPr>
            <a:picLocks noChangeAspect="1"/>
          </p:cNvPicPr>
          <p:nvPr/>
        </p:nvPicPr>
        <p:blipFill>
          <a:blip r:embed="rId5"/>
          <a:stretch>
            <a:fillRect/>
          </a:stretch>
        </p:blipFill>
        <p:spPr>
          <a:xfrm>
            <a:off x="5373383" y="4665995"/>
            <a:ext cx="3118565" cy="568716"/>
          </a:xfrm>
          <a:prstGeom prst="rect">
            <a:avLst/>
          </a:prstGeom>
        </p:spPr>
      </p:pic>
    </p:spTree>
    <p:extLst>
      <p:ext uri="{BB962C8B-B14F-4D97-AF65-F5344CB8AC3E}">
        <p14:creationId xmlns:p14="http://schemas.microsoft.com/office/powerpoint/2010/main" val="422019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CNX_UPhysics_32_02_acresistor.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15" b="-1415"/>
          <a:stretch>
            <a:fillRect/>
          </a:stretch>
        </p:blipFill>
        <p:spPr>
          <a:xfrm>
            <a:off x="888854" y="1640358"/>
            <a:ext cx="6932615" cy="3009414"/>
          </a:xfrm>
        </p:spPr>
      </p:pic>
      <p:sp>
        <p:nvSpPr>
          <p:cNvPr id="5" name="Title 4"/>
          <p:cNvSpPr>
            <a:spLocks noGrp="1"/>
          </p:cNvSpPr>
          <p:nvPr>
            <p:ph type="title"/>
          </p:nvPr>
        </p:nvSpPr>
        <p:spPr>
          <a:xfrm>
            <a:off x="2892176" y="4320166"/>
            <a:ext cx="1864760" cy="416220"/>
          </a:xfrm>
        </p:spPr>
        <p:txBody>
          <a:bodyPr>
            <a:normAutofit/>
          </a:bodyPr>
          <a:lstStyle/>
          <a:p>
            <a:r>
              <a:rPr lang="en-US" sz="2000" dirty="0"/>
              <a:t>Figure 15.5</a:t>
            </a:r>
          </a:p>
        </p:txBody>
      </p:sp>
      <p:sp>
        <p:nvSpPr>
          <p:cNvPr id="8" name="Rectangle 4">
            <a:extLst>
              <a:ext uri="{FF2B5EF4-FFF2-40B4-BE49-F238E27FC236}">
                <a16:creationId xmlns:a16="http://schemas.microsoft.com/office/drawing/2014/main" id="{76BF8024-9C9E-014C-9E29-B6D8C6949762}"/>
              </a:ext>
            </a:extLst>
          </p:cNvPr>
          <p:cNvSpPr txBox="1">
            <a:spLocks noChangeArrowheads="1"/>
          </p:cNvSpPr>
          <p:nvPr/>
        </p:nvSpPr>
        <p:spPr>
          <a:xfrm>
            <a:off x="154049" y="328773"/>
            <a:ext cx="8640630" cy="5486400"/>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For the simple resistive circuit, we find that if the voltage has a sinusoidal dependence, the current has exactly the same time dependence.</a:t>
            </a:r>
          </a:p>
          <a:p>
            <a:pPr marL="285750" indent="-285750">
              <a:buFont typeface="Arial" panose="020B0604020202020204" pitchFamily="34" charset="0"/>
              <a:buChar char="•"/>
            </a:pPr>
            <a:r>
              <a:rPr lang="en-US" altLang="en-US" sz="1800" dirty="0"/>
              <a:t>In other words they are </a:t>
            </a:r>
            <a:r>
              <a:rPr lang="en-US" altLang="en-US" sz="1800" dirty="0">
                <a:solidFill>
                  <a:srgbClr val="FF0000"/>
                </a:solidFill>
              </a:rPr>
              <a:t>in phase </a:t>
            </a:r>
            <a:r>
              <a:rPr lang="en-US" altLang="en-US" sz="1800" dirty="0"/>
              <a:t>with each other. </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So, whenever the voltage is at its peak value, so to is the current.</a:t>
            </a:r>
          </a:p>
        </p:txBody>
      </p:sp>
    </p:spTree>
    <p:extLst>
      <p:ext uri="{BB962C8B-B14F-4D97-AF65-F5344CB8AC3E}">
        <p14:creationId xmlns:p14="http://schemas.microsoft.com/office/powerpoint/2010/main" val="372780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CNX_UPhysics_32_02_phasorres_a.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213" b="-6213"/>
          <a:stretch>
            <a:fillRect/>
          </a:stretch>
        </p:blipFill>
        <p:spPr>
          <a:xfrm>
            <a:off x="1329342" y="1937309"/>
            <a:ext cx="6695936" cy="2906673"/>
          </a:xfrm>
        </p:spPr>
      </p:pic>
      <p:sp>
        <p:nvSpPr>
          <p:cNvPr id="5" name="Title 4"/>
          <p:cNvSpPr>
            <a:spLocks noGrp="1"/>
          </p:cNvSpPr>
          <p:nvPr>
            <p:ph type="title"/>
          </p:nvPr>
        </p:nvSpPr>
        <p:spPr>
          <a:xfrm>
            <a:off x="3446979" y="4420612"/>
            <a:ext cx="1864760" cy="423370"/>
          </a:xfrm>
        </p:spPr>
        <p:txBody>
          <a:bodyPr>
            <a:normAutofit/>
          </a:bodyPr>
          <a:lstStyle/>
          <a:p>
            <a:r>
              <a:rPr lang="en-US" sz="2000" dirty="0"/>
              <a:t>Figure 15.6</a:t>
            </a:r>
          </a:p>
        </p:txBody>
      </p:sp>
      <p:sp>
        <p:nvSpPr>
          <p:cNvPr id="7" name="Text Placeholder 6"/>
          <p:cNvSpPr>
            <a:spLocks noGrp="1"/>
          </p:cNvSpPr>
          <p:nvPr>
            <p:ph type="body" sz="quarter" idx="14"/>
          </p:nvPr>
        </p:nvSpPr>
        <p:spPr>
          <a:xfrm>
            <a:off x="457200" y="4843982"/>
            <a:ext cx="8440220" cy="1166382"/>
          </a:xfrm>
        </p:spPr>
        <p:txBody>
          <a:bodyPr>
            <a:normAutofit/>
          </a:bodyPr>
          <a:lstStyle/>
          <a:p>
            <a:pPr marL="342900" indent="-342900">
              <a:buAutoNum type="alphaLcParenBoth"/>
            </a:pPr>
            <a:r>
              <a:rPr lang="en-US" sz="1800" dirty="0"/>
              <a:t>The phasor diagram representing the current through the resistor.</a:t>
            </a:r>
          </a:p>
          <a:p>
            <a:pPr marL="342900" indent="-342900">
              <a:buAutoNum type="alphaLcParenBoth"/>
            </a:pPr>
            <a:r>
              <a:rPr lang="en-US" sz="1800" dirty="0"/>
              <a:t>The phasor diagram representing both </a:t>
            </a:r>
            <a:r>
              <a:rPr lang="en-US" sz="1800" i="1" dirty="0"/>
              <a:t>i</a:t>
            </a:r>
            <a:r>
              <a:rPr lang="en-US" sz="1800" i="1" baseline="-25000" dirty="0"/>
              <a:t>R</a:t>
            </a:r>
            <a:r>
              <a:rPr lang="en-US" sz="1800" dirty="0"/>
              <a:t>(</a:t>
            </a:r>
            <a:r>
              <a:rPr lang="en-US" sz="1800" i="1" dirty="0"/>
              <a:t>t</a:t>
            </a:r>
            <a:r>
              <a:rPr lang="en-US" sz="1800" dirty="0"/>
              <a:t>) and </a:t>
            </a:r>
            <a:r>
              <a:rPr lang="en-US" sz="1800" i="1" dirty="0"/>
              <a:t>v</a:t>
            </a:r>
            <a:r>
              <a:rPr lang="en-US" sz="1800" i="1" baseline="-25000" dirty="0"/>
              <a:t>R</a:t>
            </a:r>
            <a:r>
              <a:rPr lang="en-US" sz="1800" dirty="0"/>
              <a:t>(</a:t>
            </a:r>
            <a:r>
              <a:rPr lang="en-US" sz="1800" i="1" dirty="0"/>
              <a:t>t</a:t>
            </a:r>
            <a:r>
              <a:rPr lang="en-US" sz="1800" dirty="0"/>
              <a:t>) .</a:t>
            </a:r>
          </a:p>
        </p:txBody>
      </p:sp>
      <p:sp>
        <p:nvSpPr>
          <p:cNvPr id="6" name="Title 4">
            <a:extLst>
              <a:ext uri="{FF2B5EF4-FFF2-40B4-BE49-F238E27FC236}">
                <a16:creationId xmlns:a16="http://schemas.microsoft.com/office/drawing/2014/main" id="{F722EFD3-CDC4-1942-9EF6-12FA69A50B46}"/>
              </a:ext>
            </a:extLst>
          </p:cNvPr>
          <p:cNvSpPr txBox="1">
            <a:spLocks/>
          </p:cNvSpPr>
          <p:nvPr/>
        </p:nvSpPr>
        <p:spPr>
          <a:xfrm>
            <a:off x="195146" y="341061"/>
            <a:ext cx="3832323" cy="4470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a:t>phasor diagrams</a:t>
            </a:r>
          </a:p>
        </p:txBody>
      </p:sp>
      <p:sp>
        <p:nvSpPr>
          <p:cNvPr id="8" name="Rectangle 4">
            <a:extLst>
              <a:ext uri="{FF2B5EF4-FFF2-40B4-BE49-F238E27FC236}">
                <a16:creationId xmlns:a16="http://schemas.microsoft.com/office/drawing/2014/main" id="{F80FA7EE-2513-044E-923A-92361576C442}"/>
              </a:ext>
            </a:extLst>
          </p:cNvPr>
          <p:cNvSpPr txBox="1">
            <a:spLocks noChangeArrowheads="1"/>
          </p:cNvSpPr>
          <p:nvPr/>
        </p:nvSpPr>
        <p:spPr>
          <a:xfrm>
            <a:off x="195146" y="788103"/>
            <a:ext cx="8640630" cy="1149206"/>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We can represent the time-dependence of the voltage/current as a </a:t>
            </a:r>
            <a:r>
              <a:rPr lang="en-US" altLang="en-US" sz="1800" dirty="0">
                <a:solidFill>
                  <a:srgbClr val="0070C0"/>
                </a:solidFill>
              </a:rPr>
              <a:t>rotating vector</a:t>
            </a:r>
            <a:r>
              <a:rPr lang="en-US" altLang="en-US" sz="1800" dirty="0"/>
              <a:t> (by virtue of its sinusoidal nature).</a:t>
            </a:r>
          </a:p>
          <a:p>
            <a:pPr marL="285750" indent="-285750">
              <a:buFont typeface="Arial" panose="020B0604020202020204" pitchFamily="34" charset="0"/>
              <a:buChar char="•"/>
            </a:pPr>
            <a:r>
              <a:rPr lang="en-US" altLang="en-US" sz="1800" dirty="0"/>
              <a:t>This is known as a </a:t>
            </a:r>
            <a:r>
              <a:rPr lang="en-US" altLang="en-US" sz="1800" dirty="0">
                <a:solidFill>
                  <a:srgbClr val="FF0000"/>
                </a:solidFill>
              </a:rPr>
              <a:t>phasor diagram</a:t>
            </a:r>
            <a:r>
              <a:rPr lang="en-US" altLang="en-US" sz="1800" dirty="0"/>
              <a:t>.</a:t>
            </a:r>
          </a:p>
        </p:txBody>
      </p:sp>
      <p:pic>
        <p:nvPicPr>
          <p:cNvPr id="9" name="Picture 8">
            <a:extLst>
              <a:ext uri="{FF2B5EF4-FFF2-40B4-BE49-F238E27FC236}">
                <a16:creationId xmlns:a16="http://schemas.microsoft.com/office/drawing/2014/main" id="{0BCD3B4E-903E-F948-8B70-D2E27D8D50DF}"/>
              </a:ext>
            </a:extLst>
          </p:cNvPr>
          <p:cNvPicPr>
            <a:picLocks noChangeAspect="1"/>
          </p:cNvPicPr>
          <p:nvPr/>
        </p:nvPicPr>
        <p:blipFill>
          <a:blip r:embed="rId3"/>
          <a:stretch>
            <a:fillRect/>
          </a:stretch>
        </p:blipFill>
        <p:spPr>
          <a:xfrm>
            <a:off x="5768276" y="1536862"/>
            <a:ext cx="2257002" cy="353852"/>
          </a:xfrm>
          <a:prstGeom prst="rect">
            <a:avLst/>
          </a:prstGeom>
          <a:noFill/>
          <a:ln w="38100">
            <a:solidFill>
              <a:srgbClr val="FF0000"/>
            </a:solidFill>
          </a:ln>
        </p:spPr>
      </p:pic>
      <p:pic>
        <p:nvPicPr>
          <p:cNvPr id="3" name="Picture 2">
            <a:extLst>
              <a:ext uri="{FF2B5EF4-FFF2-40B4-BE49-F238E27FC236}">
                <a16:creationId xmlns:a16="http://schemas.microsoft.com/office/drawing/2014/main" id="{436B700E-A748-FD4B-A714-0D45A1865500}"/>
              </a:ext>
            </a:extLst>
          </p:cNvPr>
          <p:cNvPicPr>
            <a:picLocks noChangeAspect="1"/>
          </p:cNvPicPr>
          <p:nvPr/>
        </p:nvPicPr>
        <p:blipFill>
          <a:blip r:embed="rId4"/>
          <a:stretch>
            <a:fillRect/>
          </a:stretch>
        </p:blipFill>
        <p:spPr>
          <a:xfrm>
            <a:off x="6226138" y="3779494"/>
            <a:ext cx="2076541" cy="343000"/>
          </a:xfrm>
          <a:prstGeom prst="rect">
            <a:avLst/>
          </a:prstGeom>
          <a:ln w="38100">
            <a:solidFill>
              <a:srgbClr val="0070C0"/>
            </a:solidFill>
          </a:ln>
        </p:spPr>
      </p:pic>
      <p:cxnSp>
        <p:nvCxnSpPr>
          <p:cNvPr id="10" name="Straight Connector 9">
            <a:extLst>
              <a:ext uri="{FF2B5EF4-FFF2-40B4-BE49-F238E27FC236}">
                <a16:creationId xmlns:a16="http://schemas.microsoft.com/office/drawing/2014/main" id="{4F0CD6C4-1928-564E-AC7C-211CC3084B96}"/>
              </a:ext>
            </a:extLst>
          </p:cNvPr>
          <p:cNvCxnSpPr/>
          <p:nvPr/>
        </p:nvCxnSpPr>
        <p:spPr>
          <a:xfrm>
            <a:off x="1613043" y="4335694"/>
            <a:ext cx="1099335" cy="0"/>
          </a:xfrm>
          <a:prstGeom prst="line">
            <a:avLst/>
          </a:prstGeom>
          <a:ln w="38100">
            <a:solidFill>
              <a:srgbClr val="10B3FD"/>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D050800-E110-BB44-B5FA-41091B382F3C}"/>
              </a:ext>
            </a:extLst>
          </p:cNvPr>
          <p:cNvPicPr>
            <a:picLocks noChangeAspect="1"/>
          </p:cNvPicPr>
          <p:nvPr/>
        </p:nvPicPr>
        <p:blipFill>
          <a:blip r:embed="rId4"/>
          <a:stretch>
            <a:fillRect/>
          </a:stretch>
        </p:blipFill>
        <p:spPr>
          <a:xfrm>
            <a:off x="1613043" y="4420612"/>
            <a:ext cx="1099335" cy="181587"/>
          </a:xfrm>
          <a:prstGeom prst="rect">
            <a:avLst/>
          </a:prstGeom>
          <a:ln w="38100">
            <a:noFill/>
          </a:ln>
        </p:spPr>
      </p:pic>
      <p:cxnSp>
        <p:nvCxnSpPr>
          <p:cNvPr id="12" name="Straight Connector 11">
            <a:extLst>
              <a:ext uri="{FF2B5EF4-FFF2-40B4-BE49-F238E27FC236}">
                <a16:creationId xmlns:a16="http://schemas.microsoft.com/office/drawing/2014/main" id="{F5247679-7F51-A241-8E85-AF96083FEAE9}"/>
              </a:ext>
            </a:extLst>
          </p:cNvPr>
          <p:cNvCxnSpPr/>
          <p:nvPr/>
        </p:nvCxnSpPr>
        <p:spPr>
          <a:xfrm>
            <a:off x="5006276" y="4333981"/>
            <a:ext cx="1099335" cy="0"/>
          </a:xfrm>
          <a:prstGeom prst="line">
            <a:avLst/>
          </a:prstGeom>
          <a:ln w="38100">
            <a:solidFill>
              <a:srgbClr val="10B3F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685D69-074A-8E4C-BBAA-09C43F10DD43}"/>
              </a:ext>
            </a:extLst>
          </p:cNvPr>
          <p:cNvCxnSpPr>
            <a:cxnSpLocks/>
          </p:cNvCxnSpPr>
          <p:nvPr/>
        </p:nvCxnSpPr>
        <p:spPr>
          <a:xfrm>
            <a:off x="6105611" y="4333981"/>
            <a:ext cx="157945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80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F722EFD3-CDC4-1942-9EF6-12FA69A50B46}"/>
              </a:ext>
            </a:extLst>
          </p:cNvPr>
          <p:cNvSpPr txBox="1">
            <a:spLocks/>
          </p:cNvSpPr>
          <p:nvPr/>
        </p:nvSpPr>
        <p:spPr>
          <a:xfrm>
            <a:off x="195146" y="341061"/>
            <a:ext cx="3832323" cy="4470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a:t>capacitors</a:t>
            </a:r>
          </a:p>
        </p:txBody>
      </p:sp>
      <p:sp>
        <p:nvSpPr>
          <p:cNvPr id="8" name="Rectangle 4">
            <a:extLst>
              <a:ext uri="{FF2B5EF4-FFF2-40B4-BE49-F238E27FC236}">
                <a16:creationId xmlns:a16="http://schemas.microsoft.com/office/drawing/2014/main" id="{F80FA7EE-2513-044E-923A-92361576C442}"/>
              </a:ext>
            </a:extLst>
          </p:cNvPr>
          <p:cNvSpPr txBox="1">
            <a:spLocks noChangeArrowheads="1"/>
          </p:cNvSpPr>
          <p:nvPr/>
        </p:nvSpPr>
        <p:spPr>
          <a:xfrm>
            <a:off x="267066" y="781143"/>
            <a:ext cx="8640630" cy="5198417"/>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We can extend the concept of phasor diagrams to other circuit components. </a:t>
            </a:r>
          </a:p>
          <a:p>
            <a:pPr marL="285750" indent="-285750">
              <a:buFont typeface="Arial" panose="020B0604020202020204" pitchFamily="34" charset="0"/>
              <a:buChar char="•"/>
            </a:pPr>
            <a:r>
              <a:rPr lang="en-US" altLang="en-US" sz="1800" dirty="0"/>
              <a:t>We will see differences between resistors, capacitors, and inductors.</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For </a:t>
            </a:r>
            <a:r>
              <a:rPr lang="en-US" altLang="en-US" sz="1800" dirty="0">
                <a:solidFill>
                  <a:srgbClr val="FF0000"/>
                </a:solidFill>
              </a:rPr>
              <a:t>capacitors</a:t>
            </a:r>
            <a:r>
              <a:rPr lang="en-US" altLang="en-US" sz="1800" dirty="0"/>
              <a:t>, remember the charge on a capacitor, Q = CV.</a:t>
            </a:r>
          </a:p>
          <a:p>
            <a:pPr marL="285750" indent="-285750">
              <a:buFont typeface="Arial" panose="020B0604020202020204" pitchFamily="34" charset="0"/>
              <a:buChar char="•"/>
            </a:pPr>
            <a:r>
              <a:rPr lang="en-US" altLang="en-US" sz="1800" dirty="0"/>
              <a:t>Now, for </a:t>
            </a:r>
            <a:r>
              <a:rPr lang="en-US" altLang="en-US" sz="1800" dirty="0">
                <a:solidFill>
                  <a:srgbClr val="0432FF"/>
                </a:solidFill>
              </a:rPr>
              <a:t>time-dependent voltages</a:t>
            </a:r>
            <a:r>
              <a:rPr lang="en-US" altLang="en-US" sz="1800" dirty="0"/>
              <a:t>: </a:t>
            </a:r>
          </a:p>
          <a:p>
            <a:pPr marL="285750" indent="-285750">
              <a:buFont typeface="Arial" panose="020B0604020202020204" pitchFamily="34" charset="0"/>
              <a:buChar char="•"/>
            </a:pPr>
            <a:r>
              <a:rPr lang="en-US" altLang="en-US" sz="1800" dirty="0"/>
              <a:t>And current is the time-derivative of charge:</a:t>
            </a:r>
          </a:p>
          <a:p>
            <a:pPr marL="285750" indent="-285750">
              <a:buFont typeface="Arial" panose="020B0604020202020204" pitchFamily="34" charset="0"/>
              <a:buChar char="•"/>
            </a:pPr>
            <a:endParaRPr lang="en-US" altLang="en-US" sz="1800" dirty="0"/>
          </a:p>
          <a:p>
            <a:endParaRPr lang="en-US" altLang="en-US" sz="1800" dirty="0"/>
          </a:p>
          <a:p>
            <a:pPr marL="285750" indent="-285750">
              <a:buFont typeface="Arial" panose="020B0604020202020204" pitchFamily="34" charset="0"/>
              <a:buChar char="•"/>
            </a:pPr>
            <a:r>
              <a:rPr lang="en-US" altLang="en-US" sz="1800" dirty="0"/>
              <a:t>With, </a:t>
            </a:r>
            <a:r>
              <a:rPr lang="en-US" altLang="en-US" sz="1800" dirty="0">
                <a:solidFill>
                  <a:srgbClr val="FF0000"/>
                </a:solidFill>
              </a:rPr>
              <a:t>I</a:t>
            </a:r>
            <a:r>
              <a:rPr lang="en-US" altLang="en-US" sz="1800" baseline="-25000" dirty="0">
                <a:solidFill>
                  <a:srgbClr val="FF0000"/>
                </a:solidFill>
              </a:rPr>
              <a:t>0</a:t>
            </a:r>
            <a:r>
              <a:rPr lang="en-US" altLang="en-US" sz="1800" dirty="0">
                <a:solidFill>
                  <a:srgbClr val="FF0000"/>
                </a:solidFill>
              </a:rPr>
              <a:t> = </a:t>
            </a:r>
            <a:r>
              <a:rPr lang="en-US" altLang="en-US" sz="1800" dirty="0">
                <a:solidFill>
                  <a:srgbClr val="FF0000"/>
                </a:solidFill>
                <a:latin typeface="Symbol" pitchFamily="2" charset="2"/>
              </a:rPr>
              <a:t>w</a:t>
            </a:r>
            <a:r>
              <a:rPr lang="en-US" altLang="en-US" sz="1800" dirty="0">
                <a:solidFill>
                  <a:srgbClr val="FF0000"/>
                </a:solidFill>
              </a:rPr>
              <a:t> C V</a:t>
            </a:r>
            <a:r>
              <a:rPr lang="en-US" altLang="en-US" sz="1800" baseline="-25000" dirty="0">
                <a:solidFill>
                  <a:srgbClr val="FF0000"/>
                </a:solidFill>
              </a:rPr>
              <a:t>0</a:t>
            </a:r>
          </a:p>
          <a:p>
            <a:pPr marL="285750" indent="-285750">
              <a:buFont typeface="Arial" panose="020B0604020202020204" pitchFamily="34" charset="0"/>
              <a:buChar char="•"/>
            </a:pPr>
            <a:r>
              <a:rPr lang="en-US" altLang="en-US" sz="1800" dirty="0"/>
              <a:t>Rewrite this as:</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We can define an effective resistance associated with the capacitor through Ohm’s law: </a:t>
            </a:r>
          </a:p>
        </p:txBody>
      </p:sp>
      <p:pic>
        <p:nvPicPr>
          <p:cNvPr id="11" name="Picture 10">
            <a:extLst>
              <a:ext uri="{FF2B5EF4-FFF2-40B4-BE49-F238E27FC236}">
                <a16:creationId xmlns:a16="http://schemas.microsoft.com/office/drawing/2014/main" id="{99A91593-DCA8-244E-976A-0374A7FDEA96}"/>
              </a:ext>
            </a:extLst>
          </p:cNvPr>
          <p:cNvPicPr>
            <a:picLocks noChangeAspect="1"/>
          </p:cNvPicPr>
          <p:nvPr/>
        </p:nvPicPr>
        <p:blipFill>
          <a:blip r:embed="rId2"/>
          <a:stretch>
            <a:fillRect/>
          </a:stretch>
        </p:blipFill>
        <p:spPr>
          <a:xfrm>
            <a:off x="4196159" y="2465797"/>
            <a:ext cx="2831221" cy="263204"/>
          </a:xfrm>
          <a:prstGeom prst="rect">
            <a:avLst/>
          </a:prstGeom>
        </p:spPr>
      </p:pic>
      <p:pic>
        <p:nvPicPr>
          <p:cNvPr id="12" name="Picture 11">
            <a:extLst>
              <a:ext uri="{FF2B5EF4-FFF2-40B4-BE49-F238E27FC236}">
                <a16:creationId xmlns:a16="http://schemas.microsoft.com/office/drawing/2014/main" id="{97C52B7D-5463-D747-BEDB-944BE9871839}"/>
              </a:ext>
            </a:extLst>
          </p:cNvPr>
          <p:cNvPicPr>
            <a:picLocks noChangeAspect="1"/>
          </p:cNvPicPr>
          <p:nvPr/>
        </p:nvPicPr>
        <p:blipFill>
          <a:blip r:embed="rId3"/>
          <a:stretch>
            <a:fillRect/>
          </a:stretch>
        </p:blipFill>
        <p:spPr>
          <a:xfrm>
            <a:off x="2508249" y="3384668"/>
            <a:ext cx="3038439" cy="646298"/>
          </a:xfrm>
          <a:prstGeom prst="rect">
            <a:avLst/>
          </a:prstGeom>
        </p:spPr>
      </p:pic>
      <p:pic>
        <p:nvPicPr>
          <p:cNvPr id="15" name="Picture 14">
            <a:extLst>
              <a:ext uri="{FF2B5EF4-FFF2-40B4-BE49-F238E27FC236}">
                <a16:creationId xmlns:a16="http://schemas.microsoft.com/office/drawing/2014/main" id="{4355D4DA-459C-F043-BF96-AB8A24C04495}"/>
              </a:ext>
            </a:extLst>
          </p:cNvPr>
          <p:cNvPicPr>
            <a:picLocks noChangeAspect="1"/>
          </p:cNvPicPr>
          <p:nvPr/>
        </p:nvPicPr>
        <p:blipFill>
          <a:blip r:embed="rId4"/>
          <a:stretch>
            <a:fillRect/>
          </a:stretch>
        </p:blipFill>
        <p:spPr>
          <a:xfrm>
            <a:off x="2508249" y="4413655"/>
            <a:ext cx="2640278" cy="526484"/>
          </a:xfrm>
          <a:prstGeom prst="rect">
            <a:avLst/>
          </a:prstGeom>
          <a:solidFill>
            <a:srgbClr val="FFC000"/>
          </a:solidFill>
          <a:ln w="38100">
            <a:solidFill>
              <a:srgbClr val="FF0000"/>
            </a:solidFill>
          </a:ln>
        </p:spPr>
      </p:pic>
      <p:pic>
        <p:nvPicPr>
          <p:cNvPr id="16" name="Picture 15">
            <a:extLst>
              <a:ext uri="{FF2B5EF4-FFF2-40B4-BE49-F238E27FC236}">
                <a16:creationId xmlns:a16="http://schemas.microsoft.com/office/drawing/2014/main" id="{049B68CF-131D-FA46-940D-6543A765A95E}"/>
              </a:ext>
            </a:extLst>
          </p:cNvPr>
          <p:cNvPicPr>
            <a:picLocks noChangeAspect="1"/>
          </p:cNvPicPr>
          <p:nvPr/>
        </p:nvPicPr>
        <p:blipFill>
          <a:blip r:embed="rId5"/>
          <a:stretch>
            <a:fillRect/>
          </a:stretch>
        </p:blipFill>
        <p:spPr>
          <a:xfrm>
            <a:off x="3156015" y="5760953"/>
            <a:ext cx="2203571" cy="707975"/>
          </a:xfrm>
          <a:prstGeom prst="rect">
            <a:avLst/>
          </a:prstGeom>
          <a:solidFill>
            <a:srgbClr val="FFC000"/>
          </a:solidFill>
          <a:ln w="38100">
            <a:solidFill>
              <a:srgbClr val="FF0000"/>
            </a:solidFill>
          </a:ln>
        </p:spPr>
      </p:pic>
      <p:sp>
        <p:nvSpPr>
          <p:cNvPr id="17" name="TextBox 16">
            <a:extLst>
              <a:ext uri="{FF2B5EF4-FFF2-40B4-BE49-F238E27FC236}">
                <a16:creationId xmlns:a16="http://schemas.microsoft.com/office/drawing/2014/main" id="{692B6AB2-B2BF-F249-819B-FF14A103B39C}"/>
              </a:ext>
            </a:extLst>
          </p:cNvPr>
          <p:cNvSpPr txBox="1"/>
          <p:nvPr/>
        </p:nvSpPr>
        <p:spPr>
          <a:xfrm>
            <a:off x="6500133" y="5930274"/>
            <a:ext cx="633507" cy="369332"/>
          </a:xfrm>
          <a:prstGeom prst="rect">
            <a:avLst/>
          </a:prstGeom>
          <a:noFill/>
        </p:spPr>
        <p:txBody>
          <a:bodyPr wrap="none" rtlCol="0">
            <a:spAutoFit/>
          </a:bodyPr>
          <a:lstStyle/>
          <a:p>
            <a:r>
              <a:rPr lang="en-US" b="1" dirty="0">
                <a:solidFill>
                  <a:srgbClr val="FF0000"/>
                </a:solidFill>
              </a:rPr>
              <a:t>15.3</a:t>
            </a:r>
          </a:p>
        </p:txBody>
      </p:sp>
      <p:sp>
        <p:nvSpPr>
          <p:cNvPr id="18" name="TextBox 17">
            <a:extLst>
              <a:ext uri="{FF2B5EF4-FFF2-40B4-BE49-F238E27FC236}">
                <a16:creationId xmlns:a16="http://schemas.microsoft.com/office/drawing/2014/main" id="{1E7DEF98-2587-8344-9494-C392B9386FF6}"/>
              </a:ext>
            </a:extLst>
          </p:cNvPr>
          <p:cNvSpPr txBox="1"/>
          <p:nvPr/>
        </p:nvSpPr>
        <p:spPr>
          <a:xfrm>
            <a:off x="567638" y="5954917"/>
            <a:ext cx="2441694" cy="369332"/>
          </a:xfrm>
          <a:prstGeom prst="rect">
            <a:avLst/>
          </a:prstGeom>
          <a:noFill/>
        </p:spPr>
        <p:txBody>
          <a:bodyPr wrap="none" rtlCol="0">
            <a:spAutoFit/>
          </a:bodyPr>
          <a:lstStyle/>
          <a:p>
            <a:r>
              <a:rPr lang="en-US" b="1" dirty="0">
                <a:solidFill>
                  <a:srgbClr val="FF0000"/>
                </a:solidFill>
              </a:rPr>
              <a:t>capacitive reactance</a:t>
            </a:r>
          </a:p>
        </p:txBody>
      </p:sp>
    </p:spTree>
    <p:extLst>
      <p:ext uri="{BB962C8B-B14F-4D97-AF65-F5344CB8AC3E}">
        <p14:creationId xmlns:p14="http://schemas.microsoft.com/office/powerpoint/2010/main" val="376233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 descr="CNX_UPhysics_32_02_phasorcap.jpg">
            <a:extLst>
              <a:ext uri="{FF2B5EF4-FFF2-40B4-BE49-F238E27FC236}">
                <a16:creationId xmlns:a16="http://schemas.microsoft.com/office/drawing/2014/main" id="{78F11742-DAFD-6446-AA95-560654378C5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352" r="-596"/>
          <a:stretch/>
        </p:blipFill>
        <p:spPr>
          <a:xfrm>
            <a:off x="4484639" y="3121504"/>
            <a:ext cx="4511249" cy="2382691"/>
          </a:xfrm>
        </p:spPr>
      </p:pic>
      <p:sp>
        <p:nvSpPr>
          <p:cNvPr id="5" name="Title 4"/>
          <p:cNvSpPr>
            <a:spLocks noGrp="1"/>
          </p:cNvSpPr>
          <p:nvPr>
            <p:ph type="title"/>
          </p:nvPr>
        </p:nvSpPr>
        <p:spPr>
          <a:xfrm>
            <a:off x="6292920" y="3162600"/>
            <a:ext cx="1864760" cy="423370"/>
          </a:xfrm>
        </p:spPr>
        <p:txBody>
          <a:bodyPr>
            <a:normAutofit/>
          </a:bodyPr>
          <a:lstStyle/>
          <a:p>
            <a:r>
              <a:rPr lang="en-US" sz="2000" dirty="0"/>
              <a:t>Figure 15.8</a:t>
            </a:r>
          </a:p>
        </p:txBody>
      </p:sp>
      <p:sp>
        <p:nvSpPr>
          <p:cNvPr id="6" name="Title 4">
            <a:extLst>
              <a:ext uri="{FF2B5EF4-FFF2-40B4-BE49-F238E27FC236}">
                <a16:creationId xmlns:a16="http://schemas.microsoft.com/office/drawing/2014/main" id="{F722EFD3-CDC4-1942-9EF6-12FA69A50B46}"/>
              </a:ext>
            </a:extLst>
          </p:cNvPr>
          <p:cNvSpPr txBox="1">
            <a:spLocks/>
          </p:cNvSpPr>
          <p:nvPr/>
        </p:nvSpPr>
        <p:spPr>
          <a:xfrm>
            <a:off x="195146" y="341061"/>
            <a:ext cx="5866607" cy="4470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a:t>capacitor phasor diagram</a:t>
            </a:r>
          </a:p>
        </p:txBody>
      </p:sp>
      <p:pic>
        <p:nvPicPr>
          <p:cNvPr id="10" name="Picture Placeholder 1" descr="CNX_UPhysics_32_02_accap.jpg">
            <a:extLst>
              <a:ext uri="{FF2B5EF4-FFF2-40B4-BE49-F238E27FC236}">
                <a16:creationId xmlns:a16="http://schemas.microsoft.com/office/drawing/2014/main" id="{9CED0B63-59C4-1041-87CD-2BD1996472D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5892" t="-4291" b="-4291"/>
          <a:stretch/>
        </p:blipFill>
        <p:spPr>
          <a:xfrm>
            <a:off x="474811" y="3162600"/>
            <a:ext cx="3637696" cy="2463172"/>
          </a:xfrm>
          <a:prstGeom prst="rect">
            <a:avLst/>
          </a:prstGeom>
        </p:spPr>
      </p:pic>
      <p:pic>
        <p:nvPicPr>
          <p:cNvPr id="11" name="Picture Placeholder 1" descr="CNX_UPhysics_32_02_accap.jpg">
            <a:extLst>
              <a:ext uri="{FF2B5EF4-FFF2-40B4-BE49-F238E27FC236}">
                <a16:creationId xmlns:a16="http://schemas.microsoft.com/office/drawing/2014/main" id="{82E1AA69-CF51-3D42-9B03-FD827C6D808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30055" r="65786" b="-4292"/>
          <a:stretch/>
        </p:blipFill>
        <p:spPr>
          <a:xfrm>
            <a:off x="914353" y="1040388"/>
            <a:ext cx="2758611" cy="2392965"/>
          </a:xfrm>
          <a:prstGeom prst="rect">
            <a:avLst/>
          </a:prstGeom>
        </p:spPr>
      </p:pic>
      <p:sp>
        <p:nvSpPr>
          <p:cNvPr id="14" name="Title 4">
            <a:extLst>
              <a:ext uri="{FF2B5EF4-FFF2-40B4-BE49-F238E27FC236}">
                <a16:creationId xmlns:a16="http://schemas.microsoft.com/office/drawing/2014/main" id="{66E5D892-8545-8249-901D-853255B248AC}"/>
              </a:ext>
            </a:extLst>
          </p:cNvPr>
          <p:cNvSpPr txBox="1">
            <a:spLocks/>
          </p:cNvSpPr>
          <p:nvPr/>
        </p:nvSpPr>
        <p:spPr>
          <a:xfrm>
            <a:off x="195146" y="1032812"/>
            <a:ext cx="1854485" cy="426494"/>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a:t>Figure 15.7</a:t>
            </a:r>
          </a:p>
        </p:txBody>
      </p:sp>
      <p:sp>
        <p:nvSpPr>
          <p:cNvPr id="15" name="Text Placeholder 6">
            <a:extLst>
              <a:ext uri="{FF2B5EF4-FFF2-40B4-BE49-F238E27FC236}">
                <a16:creationId xmlns:a16="http://schemas.microsoft.com/office/drawing/2014/main" id="{F258B3F5-0AD4-F041-946F-D00D334A8FF9}"/>
              </a:ext>
            </a:extLst>
          </p:cNvPr>
          <p:cNvSpPr>
            <a:spLocks noGrp="1"/>
          </p:cNvSpPr>
          <p:nvPr>
            <p:ph type="body" sz="quarter" idx="14"/>
          </p:nvPr>
        </p:nvSpPr>
        <p:spPr>
          <a:xfrm>
            <a:off x="220768" y="5501442"/>
            <a:ext cx="4751924" cy="1278963"/>
          </a:xfrm>
        </p:spPr>
        <p:txBody>
          <a:bodyPr>
            <a:normAutofit/>
          </a:bodyPr>
          <a:lstStyle/>
          <a:p>
            <a:pPr marL="342900" indent="-342900">
              <a:buAutoNum type="alphaLcParenBoth"/>
            </a:pPr>
            <a:r>
              <a:rPr lang="en-US" sz="1600" dirty="0"/>
              <a:t>A capacitor connected across an ac generator.</a:t>
            </a:r>
          </a:p>
          <a:p>
            <a:pPr marL="342900" indent="-342900">
              <a:buAutoNum type="alphaLcParenBoth"/>
            </a:pPr>
            <a:r>
              <a:rPr lang="en-US" sz="1600" dirty="0"/>
              <a:t>The current </a:t>
            </a:r>
            <a:r>
              <a:rPr lang="en-US" sz="1600" i="1" dirty="0"/>
              <a:t>i</a:t>
            </a:r>
            <a:r>
              <a:rPr lang="en-US" sz="1600" baseline="-25000" dirty="0"/>
              <a:t>C</a:t>
            </a:r>
            <a:r>
              <a:rPr lang="en-US" sz="1600" dirty="0"/>
              <a:t>(</a:t>
            </a:r>
            <a:r>
              <a:rPr lang="en-US" sz="1600" i="1" dirty="0"/>
              <a:t>t</a:t>
            </a:r>
            <a:r>
              <a:rPr lang="en-US" sz="1600" dirty="0"/>
              <a:t>) through the capacitor and the voltage </a:t>
            </a:r>
            <a:r>
              <a:rPr lang="en-US" sz="1600" i="1" dirty="0"/>
              <a:t>v</a:t>
            </a:r>
            <a:r>
              <a:rPr lang="en-US" sz="1600" baseline="-25000" dirty="0"/>
              <a:t>C</a:t>
            </a:r>
            <a:r>
              <a:rPr lang="en-US" sz="1600" dirty="0"/>
              <a:t>(</a:t>
            </a:r>
            <a:r>
              <a:rPr lang="en-US" sz="1600" i="1" dirty="0"/>
              <a:t>t</a:t>
            </a:r>
            <a:r>
              <a:rPr lang="en-US" sz="1600" dirty="0"/>
              <a:t>) across the capacitor. Notice that </a:t>
            </a:r>
            <a:r>
              <a:rPr lang="en-US" sz="1600" i="1" dirty="0"/>
              <a:t>i</a:t>
            </a:r>
            <a:r>
              <a:rPr lang="en-US" sz="1600" baseline="-25000" dirty="0"/>
              <a:t>C</a:t>
            </a:r>
            <a:r>
              <a:rPr lang="en-US" sz="1600" dirty="0"/>
              <a:t>(</a:t>
            </a:r>
            <a:r>
              <a:rPr lang="en-US" sz="1600" i="1" dirty="0"/>
              <a:t>t</a:t>
            </a:r>
            <a:r>
              <a:rPr lang="en-US" sz="1600" dirty="0"/>
              <a:t>)  leads </a:t>
            </a:r>
            <a:r>
              <a:rPr lang="en-US" sz="1600" i="1" dirty="0"/>
              <a:t>v</a:t>
            </a:r>
            <a:r>
              <a:rPr lang="en-US" sz="1600" baseline="-25000" dirty="0"/>
              <a:t>C</a:t>
            </a:r>
            <a:r>
              <a:rPr lang="en-US" sz="1600" dirty="0"/>
              <a:t>(</a:t>
            </a:r>
            <a:r>
              <a:rPr lang="en-US" sz="1600" i="1" dirty="0"/>
              <a:t>t</a:t>
            </a:r>
            <a:r>
              <a:rPr lang="en-US" sz="1600" dirty="0"/>
              <a:t>) by </a:t>
            </a:r>
            <a:r>
              <a:rPr lang="en-US" sz="1600" dirty="0">
                <a:latin typeface="Cambria Math"/>
                <a:ea typeface="Cambria Math"/>
              </a:rPr>
              <a:t>𝜋</a:t>
            </a:r>
            <a:r>
              <a:rPr lang="en-US" sz="1600" dirty="0">
                <a:latin typeface="Cambria Math"/>
                <a:cs typeface="Cambria Math"/>
              </a:rPr>
              <a:t>/</a:t>
            </a:r>
            <a:r>
              <a:rPr lang="en-US" sz="1600" dirty="0"/>
              <a:t>2 rad.</a:t>
            </a:r>
          </a:p>
        </p:txBody>
      </p:sp>
      <p:pic>
        <p:nvPicPr>
          <p:cNvPr id="16" name="Picture 15">
            <a:extLst>
              <a:ext uri="{FF2B5EF4-FFF2-40B4-BE49-F238E27FC236}">
                <a16:creationId xmlns:a16="http://schemas.microsoft.com/office/drawing/2014/main" id="{2ECFE466-83B4-9143-A424-6BE0A3B69301}"/>
              </a:ext>
            </a:extLst>
          </p:cNvPr>
          <p:cNvPicPr>
            <a:picLocks noChangeAspect="1"/>
          </p:cNvPicPr>
          <p:nvPr/>
        </p:nvPicPr>
        <p:blipFill>
          <a:blip r:embed="rId5"/>
          <a:stretch>
            <a:fillRect/>
          </a:stretch>
        </p:blipFill>
        <p:spPr>
          <a:xfrm>
            <a:off x="5709040" y="2122881"/>
            <a:ext cx="2640278" cy="526484"/>
          </a:xfrm>
          <a:prstGeom prst="rect">
            <a:avLst/>
          </a:prstGeom>
          <a:noFill/>
          <a:ln w="38100">
            <a:solidFill>
              <a:srgbClr val="0070C0"/>
            </a:solidFill>
          </a:ln>
        </p:spPr>
      </p:pic>
      <p:pic>
        <p:nvPicPr>
          <p:cNvPr id="17" name="Picture 16">
            <a:extLst>
              <a:ext uri="{FF2B5EF4-FFF2-40B4-BE49-F238E27FC236}">
                <a16:creationId xmlns:a16="http://schemas.microsoft.com/office/drawing/2014/main" id="{D9E94169-866A-0E44-A282-3F1FA28AD9D2}"/>
              </a:ext>
            </a:extLst>
          </p:cNvPr>
          <p:cNvPicPr>
            <a:picLocks noChangeAspect="1"/>
          </p:cNvPicPr>
          <p:nvPr/>
        </p:nvPicPr>
        <p:blipFill>
          <a:blip r:embed="rId6"/>
          <a:stretch>
            <a:fillRect/>
          </a:stretch>
        </p:blipFill>
        <p:spPr>
          <a:xfrm>
            <a:off x="5900678" y="1356034"/>
            <a:ext cx="2257002" cy="353852"/>
          </a:xfrm>
          <a:prstGeom prst="rect">
            <a:avLst/>
          </a:prstGeom>
          <a:noFill/>
          <a:ln w="38100">
            <a:solidFill>
              <a:srgbClr val="FF0000"/>
            </a:solidFill>
          </a:ln>
        </p:spPr>
      </p:pic>
      <p:sp>
        <p:nvSpPr>
          <p:cNvPr id="18" name="Text Placeholder 6">
            <a:extLst>
              <a:ext uri="{FF2B5EF4-FFF2-40B4-BE49-F238E27FC236}">
                <a16:creationId xmlns:a16="http://schemas.microsoft.com/office/drawing/2014/main" id="{C51A6977-8A07-FF48-AF62-0765DBB27665}"/>
              </a:ext>
            </a:extLst>
          </p:cNvPr>
          <p:cNvSpPr txBox="1">
            <a:spLocks/>
          </p:cNvSpPr>
          <p:nvPr/>
        </p:nvSpPr>
        <p:spPr>
          <a:xfrm>
            <a:off x="4972693" y="5614976"/>
            <a:ext cx="4023196" cy="107652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The phasor diagram for the capacitor of </a:t>
            </a:r>
            <a:r>
              <a:rPr lang="en-US" sz="1600" b="1" dirty="0">
                <a:solidFill>
                  <a:srgbClr val="6CB255"/>
                </a:solidFill>
              </a:rPr>
              <a:t>Figure 15.7</a:t>
            </a:r>
            <a:r>
              <a:rPr lang="en-US" sz="1600" dirty="0"/>
              <a:t>. The current phasor </a:t>
            </a:r>
            <a:r>
              <a:rPr lang="en-US" sz="1600" dirty="0">
                <a:solidFill>
                  <a:srgbClr val="FF0000"/>
                </a:solidFill>
              </a:rPr>
              <a:t>leads</a:t>
            </a:r>
            <a:r>
              <a:rPr lang="en-US" sz="1600" dirty="0"/>
              <a:t> the voltage phasor by </a:t>
            </a:r>
            <a:r>
              <a:rPr lang="en-US" sz="1600" dirty="0">
                <a:latin typeface="Cambria Math"/>
                <a:ea typeface="Cambria Math"/>
              </a:rPr>
              <a:t>𝜋</a:t>
            </a:r>
            <a:r>
              <a:rPr lang="en-US" sz="1600" dirty="0">
                <a:latin typeface="Cambria Math"/>
                <a:cs typeface="Cambria Math"/>
              </a:rPr>
              <a:t>/</a:t>
            </a:r>
            <a:r>
              <a:rPr lang="en-US" sz="1600" dirty="0"/>
              <a:t>2</a:t>
            </a:r>
            <a:r>
              <a:rPr lang="en-US" sz="1600" b="1" dirty="0"/>
              <a:t> </a:t>
            </a:r>
            <a:r>
              <a:rPr lang="en-US" sz="1600" dirty="0"/>
              <a:t>rad as they both rotate with the same angular frequency.</a:t>
            </a:r>
          </a:p>
        </p:txBody>
      </p:sp>
    </p:spTree>
    <p:extLst>
      <p:ext uri="{BB962C8B-B14F-4D97-AF65-F5344CB8AC3E}">
        <p14:creationId xmlns:p14="http://schemas.microsoft.com/office/powerpoint/2010/main" val="420371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F722EFD3-CDC4-1942-9EF6-12FA69A50B46}"/>
              </a:ext>
            </a:extLst>
          </p:cNvPr>
          <p:cNvSpPr txBox="1">
            <a:spLocks/>
          </p:cNvSpPr>
          <p:nvPr/>
        </p:nvSpPr>
        <p:spPr>
          <a:xfrm>
            <a:off x="195146" y="341061"/>
            <a:ext cx="3832323" cy="4470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a:t>inductors</a:t>
            </a:r>
          </a:p>
        </p:txBody>
      </p:sp>
      <p:sp>
        <p:nvSpPr>
          <p:cNvPr id="8" name="Rectangle 4">
            <a:extLst>
              <a:ext uri="{FF2B5EF4-FFF2-40B4-BE49-F238E27FC236}">
                <a16:creationId xmlns:a16="http://schemas.microsoft.com/office/drawing/2014/main" id="{F80FA7EE-2513-044E-923A-92361576C442}"/>
              </a:ext>
            </a:extLst>
          </p:cNvPr>
          <p:cNvSpPr txBox="1">
            <a:spLocks noChangeArrowheads="1"/>
          </p:cNvSpPr>
          <p:nvPr/>
        </p:nvSpPr>
        <p:spPr>
          <a:xfrm>
            <a:off x="267066" y="781143"/>
            <a:ext cx="8640630" cy="5198417"/>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Remember the voltage difference across an </a:t>
            </a:r>
            <a:r>
              <a:rPr lang="en-US" altLang="en-US" sz="1800" dirty="0">
                <a:solidFill>
                  <a:srgbClr val="FF0000"/>
                </a:solidFill>
              </a:rPr>
              <a:t>inductor</a:t>
            </a:r>
            <a:r>
              <a:rPr lang="en-US" altLang="en-US" sz="1800" dirty="0"/>
              <a:t>: </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So the current is obtained by integrating the voltage:</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Giving,</a:t>
            </a:r>
          </a:p>
          <a:p>
            <a:endParaRPr lang="en-US" altLang="en-US" sz="1800" dirty="0"/>
          </a:p>
          <a:p>
            <a:pPr marL="285750" indent="-285750">
              <a:buFont typeface="Arial" panose="020B0604020202020204" pitchFamily="34" charset="0"/>
              <a:buChar char="•"/>
            </a:pPr>
            <a:r>
              <a:rPr lang="en-US" altLang="en-US" sz="1800" dirty="0"/>
              <a:t>With, </a:t>
            </a:r>
            <a:r>
              <a:rPr lang="en-US" altLang="en-US" sz="1800" dirty="0">
                <a:solidFill>
                  <a:srgbClr val="FF0000"/>
                </a:solidFill>
              </a:rPr>
              <a:t>I</a:t>
            </a:r>
            <a:r>
              <a:rPr lang="en-US" altLang="en-US" sz="1800" baseline="-25000" dirty="0">
                <a:solidFill>
                  <a:srgbClr val="FF0000"/>
                </a:solidFill>
              </a:rPr>
              <a:t>0</a:t>
            </a:r>
            <a:r>
              <a:rPr lang="en-US" altLang="en-US" sz="1800" dirty="0">
                <a:solidFill>
                  <a:srgbClr val="FF0000"/>
                </a:solidFill>
              </a:rPr>
              <a:t> = - V</a:t>
            </a:r>
            <a:r>
              <a:rPr lang="en-US" altLang="en-US" sz="1800" baseline="-25000" dirty="0">
                <a:solidFill>
                  <a:srgbClr val="FF0000"/>
                </a:solidFill>
              </a:rPr>
              <a:t>0 </a:t>
            </a:r>
            <a:r>
              <a:rPr lang="en-US" altLang="en-US" sz="1800" dirty="0">
                <a:solidFill>
                  <a:srgbClr val="FF0000"/>
                </a:solidFill>
              </a:rPr>
              <a:t>/ </a:t>
            </a:r>
            <a:r>
              <a:rPr lang="en-US" altLang="en-US" sz="1800" dirty="0">
                <a:solidFill>
                  <a:srgbClr val="FF0000"/>
                </a:solidFill>
                <a:latin typeface="Symbol" pitchFamily="2" charset="2"/>
              </a:rPr>
              <a:t>w </a:t>
            </a:r>
            <a:r>
              <a:rPr lang="en-US" altLang="en-US" sz="1800" dirty="0">
                <a:solidFill>
                  <a:srgbClr val="FF0000"/>
                </a:solidFill>
              </a:rPr>
              <a:t>L</a:t>
            </a:r>
            <a:endParaRPr lang="en-US" altLang="en-US" sz="1800" baseline="-25000" dirty="0">
              <a:solidFill>
                <a:srgbClr val="FF0000"/>
              </a:solidFill>
            </a:endParaRPr>
          </a:p>
          <a:p>
            <a:pPr marL="285750" indent="-285750">
              <a:buFont typeface="Arial" panose="020B0604020202020204" pitchFamily="34" charset="0"/>
              <a:buChar char="•"/>
            </a:pPr>
            <a:r>
              <a:rPr lang="en-US" altLang="en-US" sz="1800" dirty="0"/>
              <a:t>Hence, Ohm’s Law yields: </a:t>
            </a:r>
          </a:p>
          <a:p>
            <a:pPr marL="285750" indent="-285750">
              <a:buFont typeface="Arial" panose="020B0604020202020204" pitchFamily="34" charset="0"/>
              <a:buChar char="•"/>
            </a:pPr>
            <a:endParaRPr lang="en-US" altLang="en-US" sz="1800" dirty="0"/>
          </a:p>
        </p:txBody>
      </p:sp>
      <p:sp>
        <p:nvSpPr>
          <p:cNvPr id="17" name="TextBox 16">
            <a:extLst>
              <a:ext uri="{FF2B5EF4-FFF2-40B4-BE49-F238E27FC236}">
                <a16:creationId xmlns:a16="http://schemas.microsoft.com/office/drawing/2014/main" id="{692B6AB2-B2BF-F249-819B-FF14A103B39C}"/>
              </a:ext>
            </a:extLst>
          </p:cNvPr>
          <p:cNvSpPr txBox="1"/>
          <p:nvPr/>
        </p:nvSpPr>
        <p:spPr>
          <a:xfrm>
            <a:off x="7257209" y="2439894"/>
            <a:ext cx="633507" cy="369332"/>
          </a:xfrm>
          <a:prstGeom prst="rect">
            <a:avLst/>
          </a:prstGeom>
          <a:noFill/>
        </p:spPr>
        <p:txBody>
          <a:bodyPr wrap="none" rtlCol="0">
            <a:spAutoFit/>
          </a:bodyPr>
          <a:lstStyle/>
          <a:p>
            <a:r>
              <a:rPr lang="en-US" b="1" dirty="0">
                <a:solidFill>
                  <a:srgbClr val="FF0000"/>
                </a:solidFill>
              </a:rPr>
              <a:t>15.7</a:t>
            </a:r>
          </a:p>
        </p:txBody>
      </p:sp>
      <p:sp>
        <p:nvSpPr>
          <p:cNvPr id="18" name="TextBox 17">
            <a:extLst>
              <a:ext uri="{FF2B5EF4-FFF2-40B4-BE49-F238E27FC236}">
                <a16:creationId xmlns:a16="http://schemas.microsoft.com/office/drawing/2014/main" id="{1E7DEF98-2587-8344-9494-C392B9386FF6}"/>
              </a:ext>
            </a:extLst>
          </p:cNvPr>
          <p:cNvSpPr txBox="1"/>
          <p:nvPr/>
        </p:nvSpPr>
        <p:spPr>
          <a:xfrm>
            <a:off x="464896" y="4343184"/>
            <a:ext cx="2339102" cy="369332"/>
          </a:xfrm>
          <a:prstGeom prst="rect">
            <a:avLst/>
          </a:prstGeom>
          <a:noFill/>
        </p:spPr>
        <p:txBody>
          <a:bodyPr wrap="none" rtlCol="0">
            <a:spAutoFit/>
          </a:bodyPr>
          <a:lstStyle/>
          <a:p>
            <a:r>
              <a:rPr lang="en-US" b="1" dirty="0">
                <a:solidFill>
                  <a:srgbClr val="FF0000"/>
                </a:solidFill>
              </a:rPr>
              <a:t>inductive reactance</a:t>
            </a:r>
          </a:p>
        </p:txBody>
      </p:sp>
      <p:pic>
        <p:nvPicPr>
          <p:cNvPr id="2" name="Picture 1">
            <a:extLst>
              <a:ext uri="{FF2B5EF4-FFF2-40B4-BE49-F238E27FC236}">
                <a16:creationId xmlns:a16="http://schemas.microsoft.com/office/drawing/2014/main" id="{B89305B8-6A7F-F24C-855E-211054F10026}"/>
              </a:ext>
            </a:extLst>
          </p:cNvPr>
          <p:cNvPicPr>
            <a:picLocks noChangeAspect="1"/>
          </p:cNvPicPr>
          <p:nvPr/>
        </p:nvPicPr>
        <p:blipFill>
          <a:blip r:embed="rId2"/>
          <a:stretch>
            <a:fillRect/>
          </a:stretch>
        </p:blipFill>
        <p:spPr>
          <a:xfrm>
            <a:off x="6392126" y="636997"/>
            <a:ext cx="1730166" cy="640494"/>
          </a:xfrm>
          <a:prstGeom prst="rect">
            <a:avLst/>
          </a:prstGeom>
        </p:spPr>
      </p:pic>
      <p:pic>
        <p:nvPicPr>
          <p:cNvPr id="13" name="Picture 12">
            <a:extLst>
              <a:ext uri="{FF2B5EF4-FFF2-40B4-BE49-F238E27FC236}">
                <a16:creationId xmlns:a16="http://schemas.microsoft.com/office/drawing/2014/main" id="{1D0C8F19-41FD-A646-9367-9F4A156A0F59}"/>
              </a:ext>
            </a:extLst>
          </p:cNvPr>
          <p:cNvPicPr>
            <a:picLocks noChangeAspect="1"/>
          </p:cNvPicPr>
          <p:nvPr/>
        </p:nvPicPr>
        <p:blipFill>
          <a:blip r:embed="rId3"/>
          <a:stretch>
            <a:fillRect/>
          </a:stretch>
        </p:blipFill>
        <p:spPr>
          <a:xfrm>
            <a:off x="6130817" y="1680280"/>
            <a:ext cx="2006869" cy="314636"/>
          </a:xfrm>
          <a:prstGeom prst="rect">
            <a:avLst/>
          </a:prstGeom>
          <a:noFill/>
          <a:ln w="38100">
            <a:noFill/>
          </a:ln>
        </p:spPr>
      </p:pic>
      <p:pic>
        <p:nvPicPr>
          <p:cNvPr id="3" name="Picture 2">
            <a:extLst>
              <a:ext uri="{FF2B5EF4-FFF2-40B4-BE49-F238E27FC236}">
                <a16:creationId xmlns:a16="http://schemas.microsoft.com/office/drawing/2014/main" id="{595CEEF3-4480-1549-A96A-897FB02255C8}"/>
              </a:ext>
            </a:extLst>
          </p:cNvPr>
          <p:cNvPicPr>
            <a:picLocks noChangeAspect="1"/>
          </p:cNvPicPr>
          <p:nvPr/>
        </p:nvPicPr>
        <p:blipFill>
          <a:blip r:embed="rId4"/>
          <a:stretch>
            <a:fillRect/>
          </a:stretch>
        </p:blipFill>
        <p:spPr>
          <a:xfrm>
            <a:off x="2219217" y="2355067"/>
            <a:ext cx="4060361" cy="538986"/>
          </a:xfrm>
          <a:prstGeom prst="rect">
            <a:avLst/>
          </a:prstGeom>
          <a:solidFill>
            <a:srgbClr val="FFC000"/>
          </a:solidFill>
          <a:ln w="38100">
            <a:solidFill>
              <a:srgbClr val="FF0000"/>
            </a:solidFill>
          </a:ln>
        </p:spPr>
      </p:pic>
      <p:pic>
        <p:nvPicPr>
          <p:cNvPr id="4" name="Picture 3">
            <a:extLst>
              <a:ext uri="{FF2B5EF4-FFF2-40B4-BE49-F238E27FC236}">
                <a16:creationId xmlns:a16="http://schemas.microsoft.com/office/drawing/2014/main" id="{0F1191DA-68ED-A943-A7D2-696FBB72399F}"/>
              </a:ext>
            </a:extLst>
          </p:cNvPr>
          <p:cNvPicPr>
            <a:picLocks noChangeAspect="1"/>
          </p:cNvPicPr>
          <p:nvPr/>
        </p:nvPicPr>
        <p:blipFill>
          <a:blip r:embed="rId5"/>
          <a:stretch>
            <a:fillRect/>
          </a:stretch>
        </p:blipFill>
        <p:spPr>
          <a:xfrm>
            <a:off x="3453802" y="4202131"/>
            <a:ext cx="1905456" cy="651438"/>
          </a:xfrm>
          <a:prstGeom prst="rect">
            <a:avLst/>
          </a:prstGeom>
          <a:solidFill>
            <a:srgbClr val="FFC000"/>
          </a:solidFill>
          <a:ln w="38100">
            <a:solidFill>
              <a:srgbClr val="FF0000"/>
            </a:solidFill>
          </a:ln>
        </p:spPr>
      </p:pic>
      <p:sp>
        <p:nvSpPr>
          <p:cNvPr id="14" name="TextBox 13">
            <a:extLst>
              <a:ext uri="{FF2B5EF4-FFF2-40B4-BE49-F238E27FC236}">
                <a16:creationId xmlns:a16="http://schemas.microsoft.com/office/drawing/2014/main" id="{B95B3A9B-69E7-C04A-A53E-E06832ABFF82}"/>
              </a:ext>
            </a:extLst>
          </p:cNvPr>
          <p:cNvSpPr txBox="1"/>
          <p:nvPr/>
        </p:nvSpPr>
        <p:spPr>
          <a:xfrm>
            <a:off x="7257209" y="4343184"/>
            <a:ext cx="633507" cy="369332"/>
          </a:xfrm>
          <a:prstGeom prst="rect">
            <a:avLst/>
          </a:prstGeom>
          <a:noFill/>
        </p:spPr>
        <p:txBody>
          <a:bodyPr wrap="none" rtlCol="0">
            <a:spAutoFit/>
          </a:bodyPr>
          <a:lstStyle/>
          <a:p>
            <a:r>
              <a:rPr lang="en-US" b="1" dirty="0">
                <a:solidFill>
                  <a:srgbClr val="FF0000"/>
                </a:solidFill>
              </a:rPr>
              <a:t>15.8</a:t>
            </a:r>
          </a:p>
        </p:txBody>
      </p:sp>
    </p:spTree>
    <p:extLst>
      <p:ext uri="{BB962C8B-B14F-4D97-AF65-F5344CB8AC3E}">
        <p14:creationId xmlns:p14="http://schemas.microsoft.com/office/powerpoint/2010/main" val="5839768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12072</TotalTime>
  <Words>1484</Words>
  <Application>Microsoft Office PowerPoint</Application>
  <PresentationFormat>On-screen Show (4:3)</PresentationFormat>
  <Paragraphs>238</Paragraphs>
  <Slides>22</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ＭＳ Ｐゴシック</vt:lpstr>
      <vt:lpstr>Arial</vt:lpstr>
      <vt:lpstr>Arial Black</vt:lpstr>
      <vt:lpstr>Calibri</vt:lpstr>
      <vt:lpstr>Cambria Math</vt:lpstr>
      <vt:lpstr>Comic Sans MS</vt:lpstr>
      <vt:lpstr>Symbol</vt:lpstr>
      <vt:lpstr>Wingdings</vt:lpstr>
      <vt:lpstr>Essential</vt:lpstr>
      <vt:lpstr>Equation</vt:lpstr>
      <vt:lpstr>PowerPoint Presentation</vt:lpstr>
      <vt:lpstr>Learning Objectives</vt:lpstr>
      <vt:lpstr>Figure 15.3</vt:lpstr>
      <vt:lpstr>resistors</vt:lpstr>
      <vt:lpstr>Figure 15.5</vt:lpstr>
      <vt:lpstr>Figure 15.6</vt:lpstr>
      <vt:lpstr>PowerPoint Presentation</vt:lpstr>
      <vt:lpstr>Figure 15.8</vt:lpstr>
      <vt:lpstr>PowerPoint Presentation</vt:lpstr>
      <vt:lpstr>Figure 15.10</vt:lpstr>
      <vt:lpstr>resistors, capacitors, inductors in series</vt:lpstr>
      <vt:lpstr>Figure 15.11</vt:lpstr>
      <vt:lpstr>Figure 15.13</vt:lpstr>
      <vt:lpstr>RLC CIRCUIT</vt:lpstr>
      <vt:lpstr>PowerPoint Presentation</vt:lpstr>
      <vt:lpstr>PowerPoint Presentation</vt:lpstr>
      <vt:lpstr>Figure 15.20</vt:lpstr>
      <vt:lpstr>transformers</vt:lpstr>
      <vt:lpstr>transformer equation</vt:lpstr>
      <vt:lpstr>power</vt:lpstr>
      <vt:lpstr>PowerPoint Presentation</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Barbara</cp:lastModifiedBy>
  <cp:revision>88</cp:revision>
  <cp:lastPrinted>2016-10-10T15:48:42Z</cp:lastPrinted>
  <dcterms:created xsi:type="dcterms:W3CDTF">2012-06-04T02:13:36Z</dcterms:created>
  <dcterms:modified xsi:type="dcterms:W3CDTF">2018-11-29T14:13:00Z</dcterms:modified>
</cp:coreProperties>
</file>