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30"/>
  </p:notesMasterIdLst>
  <p:handoutMasterIdLst>
    <p:handoutMasterId r:id="rId31"/>
  </p:handoutMasterIdLst>
  <p:sldIdLst>
    <p:sldId id="256" r:id="rId2"/>
    <p:sldId id="380" r:id="rId3"/>
    <p:sldId id="394" r:id="rId4"/>
    <p:sldId id="320" r:id="rId5"/>
    <p:sldId id="395" r:id="rId6"/>
    <p:sldId id="396" r:id="rId7"/>
    <p:sldId id="397" r:id="rId8"/>
    <p:sldId id="398" r:id="rId9"/>
    <p:sldId id="284" r:id="rId10"/>
    <p:sldId id="282" r:id="rId11"/>
    <p:sldId id="399" r:id="rId12"/>
    <p:sldId id="400" r:id="rId13"/>
    <p:sldId id="402" r:id="rId14"/>
    <p:sldId id="403" r:id="rId15"/>
    <p:sldId id="401" r:id="rId16"/>
    <p:sldId id="322" r:id="rId17"/>
    <p:sldId id="405" r:id="rId18"/>
    <p:sldId id="404" r:id="rId19"/>
    <p:sldId id="406" r:id="rId20"/>
    <p:sldId id="287" r:id="rId21"/>
    <p:sldId id="289" r:id="rId22"/>
    <p:sldId id="408" r:id="rId23"/>
    <p:sldId id="409" r:id="rId24"/>
    <p:sldId id="295" r:id="rId25"/>
    <p:sldId id="407" r:id="rId26"/>
    <p:sldId id="410" r:id="rId27"/>
    <p:sldId id="324" r:id="rId28"/>
    <p:sldId id="411"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2DFF"/>
    <a:srgbClr val="6CB255"/>
    <a:srgbClr val="E5D419"/>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4702" autoAdjust="0"/>
    <p:restoredTop sz="94541" autoAdjust="0"/>
  </p:normalViewPr>
  <p:slideViewPr>
    <p:cSldViewPr snapToGrid="0" snapToObjects="1">
      <p:cViewPr varScale="1">
        <p:scale>
          <a:sx n="131" d="100"/>
          <a:sy n="131" d="100"/>
        </p:scale>
        <p:origin x="1040"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image" Target="../media/image15.emf"/><Relationship Id="rId5" Type="http://schemas.openxmlformats.org/officeDocument/2006/relationships/image" Target="../media/image19.emf"/><Relationship Id="rId4"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48D041A-73BB-E643-A8C7-50D88C2F22F5}" type="datetimeFigureOut">
              <a:rPr lang="en-US" smtClean="0"/>
              <a:t>11/29/2018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D25E15C8-58DD-C747-9B2C-6768C6AF7EB0}" type="datetimeFigureOut">
              <a:rPr lang="en-US" smtClean="0"/>
              <a:t>11/29/2018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9A8D843-47E6-B84A-BE1F-35CED586D1FE}" type="slidenum">
              <a:rPr lang="en-US" smtClean="0"/>
              <a:t>‹#›</a:t>
            </a:fld>
            <a:endParaRPr lang="en-US"/>
          </a:p>
        </p:txBody>
      </p:sp>
    </p:spTree>
    <p:extLst>
      <p:ext uri="{BB962C8B-B14F-4D97-AF65-F5344CB8AC3E}">
        <p14:creationId xmlns:p14="http://schemas.microsoft.com/office/powerpoint/2010/main" val="257045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DAAE3A2B-02E0-B74C-8641-584C4A3B12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11CFB6-C8AF-1149-A51B-0E82A4EAD381}" type="slidenum">
              <a:rPr lang="en-US" altLang="en-US" smtClean="0">
                <a:latin typeface="Arial" panose="020B0604020202020204" pitchFamily="34" charset="0"/>
              </a:rPr>
              <a:pPr>
                <a:spcBef>
                  <a:spcPct val="0"/>
                </a:spcBef>
              </a:pPr>
              <a:t>14</a:t>
            </a:fld>
            <a:endParaRPr lang="en-US" altLang="en-US">
              <a:latin typeface="Arial" panose="020B0604020202020204" pitchFamily="34" charset="0"/>
            </a:endParaRPr>
          </a:p>
        </p:txBody>
      </p:sp>
      <p:sp>
        <p:nvSpPr>
          <p:cNvPr id="53251" name="Rectangle 2">
            <a:extLst>
              <a:ext uri="{FF2B5EF4-FFF2-40B4-BE49-F238E27FC236}">
                <a16:creationId xmlns:a16="http://schemas.microsoft.com/office/drawing/2014/main" id="{E2872B30-75BB-C442-8421-1F1E96C330B9}"/>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A1E1E582-D835-B74C-BD79-6DBFEE27AF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2052205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A2ED60E2-9725-DD45-8A1E-3B8D5330EB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6C53020-0419-9141-A756-CE9EB07658DF}" type="slidenum">
              <a:rPr lang="en-US" altLang="en-US" smtClean="0">
                <a:latin typeface="Arial" panose="020B0604020202020204" pitchFamily="34" charset="0"/>
              </a:rPr>
              <a:pPr>
                <a:spcBef>
                  <a:spcPct val="0"/>
                </a:spcBef>
              </a:pPr>
              <a:t>20</a:t>
            </a:fld>
            <a:endParaRPr lang="en-US" altLang="en-US">
              <a:latin typeface="Arial" panose="020B0604020202020204" pitchFamily="34" charset="0"/>
            </a:endParaRPr>
          </a:p>
        </p:txBody>
      </p:sp>
      <p:sp>
        <p:nvSpPr>
          <p:cNvPr id="57347" name="Rectangle 2">
            <a:extLst>
              <a:ext uri="{FF2B5EF4-FFF2-40B4-BE49-F238E27FC236}">
                <a16:creationId xmlns:a16="http://schemas.microsoft.com/office/drawing/2014/main" id="{1D147796-EECB-624F-B133-9327B8B55483}"/>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C2D3A431-5FB0-3B49-8D61-F254C3E0C1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2008666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0ECE8312-411C-944E-BD7E-09023911D1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FC9D9E5-F4FB-254F-ACF8-FF2AC064AF37}" type="slidenum">
              <a:rPr lang="en-US" altLang="en-US" smtClean="0">
                <a:latin typeface="Arial" panose="020B0604020202020204" pitchFamily="34" charset="0"/>
              </a:rPr>
              <a:pPr>
                <a:spcBef>
                  <a:spcPct val="0"/>
                </a:spcBef>
              </a:pPr>
              <a:t>21</a:t>
            </a:fld>
            <a:endParaRPr lang="en-US" altLang="en-US">
              <a:latin typeface="Arial" panose="020B0604020202020204" pitchFamily="34" charset="0"/>
            </a:endParaRPr>
          </a:p>
        </p:txBody>
      </p:sp>
      <p:sp>
        <p:nvSpPr>
          <p:cNvPr id="59395" name="Rectangle 2">
            <a:extLst>
              <a:ext uri="{FF2B5EF4-FFF2-40B4-BE49-F238E27FC236}">
                <a16:creationId xmlns:a16="http://schemas.microsoft.com/office/drawing/2014/main" id="{A6431376-259A-AD45-A231-B7C8ED45E637}"/>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A3A07E30-1FA6-F340-AB82-2ADA0D746C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3659513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BD637F4B-8D9F-FD46-AD4E-9AE5710C758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A7F81AC-A854-F246-8C2D-2E450E95BB80}" type="slidenum">
              <a:rPr lang="en-US" altLang="en-US" smtClean="0">
                <a:latin typeface="Arial" panose="020B0604020202020204" pitchFamily="34" charset="0"/>
              </a:rPr>
              <a:pPr>
                <a:spcBef>
                  <a:spcPct val="0"/>
                </a:spcBef>
              </a:pPr>
              <a:t>22</a:t>
            </a:fld>
            <a:endParaRPr lang="en-US" altLang="en-US">
              <a:latin typeface="Arial" panose="020B0604020202020204" pitchFamily="34" charset="0"/>
            </a:endParaRPr>
          </a:p>
        </p:txBody>
      </p:sp>
      <p:sp>
        <p:nvSpPr>
          <p:cNvPr id="67587" name="Rectangle 2">
            <a:extLst>
              <a:ext uri="{FF2B5EF4-FFF2-40B4-BE49-F238E27FC236}">
                <a16:creationId xmlns:a16="http://schemas.microsoft.com/office/drawing/2014/main" id="{762F3661-2784-314C-B631-BF2F8F6A8D2B}"/>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E1FB0FBE-58C9-7544-9552-65963EC7AA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201716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A2ED60E2-9725-DD45-8A1E-3B8D5330EB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6C53020-0419-9141-A756-CE9EB07658DF}" type="slidenum">
              <a:rPr lang="en-US" altLang="en-US" smtClean="0">
                <a:latin typeface="Arial" panose="020B0604020202020204" pitchFamily="34" charset="0"/>
              </a:rPr>
              <a:pPr>
                <a:spcBef>
                  <a:spcPct val="0"/>
                </a:spcBef>
              </a:pPr>
              <a:t>23</a:t>
            </a:fld>
            <a:endParaRPr lang="en-US" altLang="en-US">
              <a:latin typeface="Arial" panose="020B0604020202020204" pitchFamily="34" charset="0"/>
            </a:endParaRPr>
          </a:p>
        </p:txBody>
      </p:sp>
      <p:sp>
        <p:nvSpPr>
          <p:cNvPr id="57347" name="Rectangle 2">
            <a:extLst>
              <a:ext uri="{FF2B5EF4-FFF2-40B4-BE49-F238E27FC236}">
                <a16:creationId xmlns:a16="http://schemas.microsoft.com/office/drawing/2014/main" id="{1D147796-EECB-624F-B133-9327B8B55483}"/>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C2D3A431-5FB0-3B49-8D61-F254C3E0C1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1281896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9860E64F-17A0-4D43-912F-AB12905D7E1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8990E7F-680F-5047-9842-86B30F509521}" type="slidenum">
              <a:rPr lang="en-US" altLang="en-US" smtClean="0">
                <a:latin typeface="Arial" panose="020B0604020202020204" pitchFamily="34" charset="0"/>
              </a:rPr>
              <a:pPr>
                <a:spcBef>
                  <a:spcPct val="0"/>
                </a:spcBef>
              </a:pPr>
              <a:t>24</a:t>
            </a:fld>
            <a:endParaRPr lang="en-US" altLang="en-US">
              <a:latin typeface="Arial" panose="020B0604020202020204" pitchFamily="34" charset="0"/>
            </a:endParaRPr>
          </a:p>
        </p:txBody>
      </p:sp>
      <p:sp>
        <p:nvSpPr>
          <p:cNvPr id="79875" name="Rectangle 2">
            <a:extLst>
              <a:ext uri="{FF2B5EF4-FFF2-40B4-BE49-F238E27FC236}">
                <a16:creationId xmlns:a16="http://schemas.microsoft.com/office/drawing/2014/main" id="{C7DF5695-677C-F649-B524-9AC186587D09}"/>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97BAA586-7E8C-9A48-AD70-10987B2D6D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760849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B96574F0-B80F-5D47-8066-C10453AB5A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D3BDC29-942A-644B-8E33-A3FF9689C624}" type="slidenum">
              <a:rPr lang="en-US" altLang="en-US" smtClean="0">
                <a:latin typeface="Arial" panose="020B0604020202020204" pitchFamily="34" charset="0"/>
              </a:rPr>
              <a:pPr>
                <a:spcBef>
                  <a:spcPct val="0"/>
                </a:spcBef>
              </a:pPr>
              <a:t>28</a:t>
            </a:fld>
            <a:endParaRPr lang="en-US" altLang="en-US">
              <a:latin typeface="Arial" panose="020B0604020202020204" pitchFamily="34" charset="0"/>
            </a:endParaRPr>
          </a:p>
        </p:txBody>
      </p:sp>
      <p:sp>
        <p:nvSpPr>
          <p:cNvPr id="92163" name="Rectangle 2">
            <a:extLst>
              <a:ext uri="{FF2B5EF4-FFF2-40B4-BE49-F238E27FC236}">
                <a16:creationId xmlns:a16="http://schemas.microsoft.com/office/drawing/2014/main" id="{1FB860B2-F596-E94F-BE78-C06E6EB197DE}"/>
              </a:ext>
            </a:extLst>
          </p:cNvPr>
          <p:cNvSpPr>
            <a:spLocks noGrp="1" noRot="1" noChangeAspect="1" noChangeArrowheads="1" noTextEdit="1"/>
          </p:cNvSpPr>
          <p:nvPr>
            <p:ph type="sldImg"/>
          </p:nvPr>
        </p:nvSpPr>
        <p:spPr>
          <a:ln/>
        </p:spPr>
      </p:sp>
      <p:sp>
        <p:nvSpPr>
          <p:cNvPr id="92164" name="Rectangle 3">
            <a:extLst>
              <a:ext uri="{FF2B5EF4-FFF2-40B4-BE49-F238E27FC236}">
                <a16:creationId xmlns:a16="http://schemas.microsoft.com/office/drawing/2014/main" id="{C77CC1DD-44B6-6944-88FE-A6F2277B94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3614532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November 29, 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November 29,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November 29, 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November 29, 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 name="Shape 6"/>
          <p:cNvSpPr>
            <a:spLocks noGrp="1"/>
          </p:cNvSpPr>
          <p:nvPr>
            <p:ph type="title"/>
          </p:nvPr>
        </p:nvSpPr>
        <p:spPr>
          <a:prstGeom prst="rect">
            <a:avLst/>
          </a:prstGeom>
        </p:spPr>
        <p:txBody>
          <a:bodyPr/>
          <a:lstStyle/>
          <a:p>
            <a:pPr lvl="0">
              <a:defRPr sz="1800">
                <a:uFillTx/>
              </a:defRPr>
            </a:pPr>
            <a:r>
              <a:rPr sz="4400">
                <a:uFill>
                  <a:solidFill/>
                </a:uFill>
              </a:rPr>
              <a:t>Title Text</a:t>
            </a:r>
          </a:p>
        </p:txBody>
      </p:sp>
      <p:sp>
        <p:nvSpPr>
          <p:cNvPr id="7" name="Shape 7"/>
          <p:cNvSpPr>
            <a:spLocks noGrp="1"/>
          </p:cNvSpPr>
          <p:nvPr>
            <p:ph type="body" idx="1"/>
          </p:nvPr>
        </p:nvSpPr>
        <p:spPr>
          <a:prstGeom prst="rect">
            <a:avLst/>
          </a:prstGeom>
        </p:spPr>
        <p:txBody>
          <a:bodyPr/>
          <a:lstStyle>
            <a:lvl2pPr marL="783590" indent="-285750">
              <a:spcBef>
                <a:spcPts val="600"/>
              </a:spcBef>
              <a:buChar char="–"/>
              <a:defRPr sz="2800"/>
            </a:lvl2pPr>
            <a:lvl3pPr marL="1183639" indent="-228600">
              <a:spcBef>
                <a:spcPts val="500"/>
              </a:spcBef>
              <a:defRPr sz="2400"/>
            </a:lvl3pPr>
            <a:lvl4pPr marL="1640839" indent="-228600">
              <a:spcBef>
                <a:spcPts val="400"/>
              </a:spcBef>
              <a:buChar char="–"/>
              <a:defRPr sz="2000"/>
            </a:lvl4pPr>
            <a:lvl5pPr marL="2098039" indent="-228600">
              <a:spcBef>
                <a:spcPts val="400"/>
              </a:spcBef>
              <a:buChar char="»"/>
              <a:defRPr sz="2000"/>
            </a:lvl5pPr>
          </a:lstStyle>
          <a:p>
            <a:pPr lvl="0">
              <a:defRPr sz="1800">
                <a:uFillTx/>
              </a:defRPr>
            </a:pPr>
            <a:r>
              <a:rPr sz="3200">
                <a:uFill>
                  <a:solidFill/>
                </a:uFill>
              </a:rPr>
              <a:t>Body Level One</a:t>
            </a:r>
          </a:p>
          <a:p>
            <a:pPr lvl="1">
              <a:defRPr sz="1800">
                <a:uFillTx/>
              </a:defRPr>
            </a:pPr>
            <a:r>
              <a:rPr sz="2800">
                <a:uFill>
                  <a:solidFill/>
                </a:uFill>
              </a:rPr>
              <a:t>Body Level Two</a:t>
            </a:r>
          </a:p>
          <a:p>
            <a:pPr lvl="2">
              <a:defRPr sz="1800">
                <a:uFillTx/>
              </a:defRPr>
            </a:pPr>
            <a:r>
              <a:rPr sz="2400">
                <a:uFill>
                  <a:solidFill/>
                </a:uFill>
              </a:rPr>
              <a:t>Body Level Three</a:t>
            </a:r>
          </a:p>
          <a:p>
            <a:pPr lvl="3">
              <a:defRPr sz="1800">
                <a:uFillTx/>
              </a:defRPr>
            </a:pPr>
            <a:r>
              <a:rPr sz="2000">
                <a:uFill>
                  <a:solidFill/>
                </a:uFill>
              </a:rPr>
              <a:t>Body Level Four</a:t>
            </a:r>
          </a:p>
          <a:p>
            <a:pPr lvl="4">
              <a:defRPr sz="1800">
                <a:uFillTx/>
              </a:defRPr>
            </a:pPr>
            <a:r>
              <a:rPr sz="2000">
                <a:uFill>
                  <a:solidFill/>
                </a:uFill>
              </a:rPr>
              <a:t>Body Level Five</a:t>
            </a:r>
          </a:p>
        </p:txBody>
      </p:sp>
      <p:sp>
        <p:nvSpPr>
          <p:cNvPr id="8" name="Shape 8"/>
          <p:cNvSpPr>
            <a:spLocks noGrp="1"/>
          </p:cNvSpPr>
          <p:nvPr>
            <p:ph type="sldNum" sz="quarter" idx="2"/>
          </p:nvPr>
        </p:nvSpPr>
        <p:spPr>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8720780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260A669-0C64-B849-9F6A-0DB8C4C5D7B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5E2D18B-C4BF-AF44-905F-D4DE5851896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4C56B19-767B-5B45-A983-27C8660F1DA4}"/>
              </a:ext>
            </a:extLst>
          </p:cNvPr>
          <p:cNvSpPr>
            <a:spLocks noGrp="1" noChangeArrowheads="1"/>
          </p:cNvSpPr>
          <p:nvPr>
            <p:ph type="sldNum" sz="quarter" idx="12"/>
          </p:nvPr>
        </p:nvSpPr>
        <p:spPr>
          <a:ln/>
        </p:spPr>
        <p:txBody>
          <a:bodyPr/>
          <a:lstStyle>
            <a:lvl1pPr>
              <a:defRPr/>
            </a:lvl1pPr>
          </a:lstStyle>
          <a:p>
            <a:pPr>
              <a:defRPr/>
            </a:pPr>
            <a:fld id="{3C6F34C7-D028-D148-B6F8-B8D47F137C51}" type="slidenum">
              <a:rPr lang="en-US" altLang="en-US"/>
              <a:pPr>
                <a:defRPr/>
              </a:pPr>
              <a:t>‹#›</a:t>
            </a:fld>
            <a:endParaRPr lang="en-US" altLang="en-US"/>
          </a:p>
        </p:txBody>
      </p:sp>
    </p:spTree>
    <p:extLst>
      <p:ext uri="{BB962C8B-B14F-4D97-AF65-F5344CB8AC3E}">
        <p14:creationId xmlns:p14="http://schemas.microsoft.com/office/powerpoint/2010/main" val="662976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p>
        </p:txBody>
      </p:sp>
      <p:sp>
        <p:nvSpPr>
          <p:cNvPr id="3" name="Text Placeholder 2"/>
          <p:cNvSpPr>
            <a:spLocks noGrp="1"/>
          </p:cNvSpPr>
          <p:nvPr>
            <p:ph type="body" sz="half" idx="1"/>
          </p:nvPr>
        </p:nvSpPr>
        <p:spPr>
          <a:xfrm>
            <a:off x="457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15E741-CFE4-7F49-AC0E-E5F06A765808}"/>
              </a:ext>
            </a:extLst>
          </p:cNvPr>
          <p:cNvSpPr>
            <a:spLocks noGrp="1"/>
          </p:cNvSpPr>
          <p:nvPr>
            <p:ph type="dt" sz="half" idx="10"/>
          </p:nvPr>
        </p:nvSpPr>
        <p:spPr>
          <a:xfrm>
            <a:off x="457200" y="6248400"/>
            <a:ext cx="2133600" cy="457200"/>
          </a:xfr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8CA9BF19-3EAB-7241-A010-72A8A82138FC}"/>
              </a:ext>
            </a:extLst>
          </p:cNvPr>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0B406DCC-2917-4C49-B854-9DCA434A9845}"/>
              </a:ext>
            </a:extLst>
          </p:cNvPr>
          <p:cNvSpPr>
            <a:spLocks noGrp="1"/>
          </p:cNvSpPr>
          <p:nvPr>
            <p:ph type="sldNum" sz="quarter" idx="12"/>
          </p:nvPr>
        </p:nvSpPr>
        <p:spPr>
          <a:xfrm>
            <a:off x="6553200" y="6248400"/>
            <a:ext cx="2133600" cy="457200"/>
          </a:xfrm>
        </p:spPr>
        <p:txBody>
          <a:bodyPr/>
          <a:lstStyle>
            <a:lvl1pPr>
              <a:defRPr/>
            </a:lvl1pPr>
          </a:lstStyle>
          <a:p>
            <a:pPr>
              <a:defRPr/>
            </a:pPr>
            <a:fld id="{20B8D4D1-3CC2-304B-A4E5-A5302F8BD36E}" type="slidenum">
              <a:rPr lang="en-US" altLang="en-US"/>
              <a:pPr>
                <a:defRPr/>
              </a:pPr>
              <a:t>‹#›</a:t>
            </a:fld>
            <a:endParaRPr lang="en-US" altLang="en-US"/>
          </a:p>
        </p:txBody>
      </p:sp>
    </p:spTree>
    <p:extLst>
      <p:ext uri="{BB962C8B-B14F-4D97-AF65-F5344CB8AC3E}">
        <p14:creationId xmlns:p14="http://schemas.microsoft.com/office/powerpoint/2010/main" val="4154753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p>
        </p:txBody>
      </p:sp>
      <p:sp>
        <p:nvSpPr>
          <p:cNvPr id="3" name="Content Placeholder 2"/>
          <p:cNvSpPr>
            <a:spLocks noGrp="1"/>
          </p:cNvSpPr>
          <p:nvPr>
            <p:ph sz="half" idx="1"/>
          </p:nvPr>
        </p:nvSpPr>
        <p:spPr>
          <a:xfrm>
            <a:off x="457200" y="1719263"/>
            <a:ext cx="8229600" cy="2128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4000500"/>
            <a:ext cx="8229600" cy="2130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08A27F-B022-C046-8159-376D735A2F12}"/>
              </a:ext>
            </a:extLst>
          </p:cNvPr>
          <p:cNvSpPr>
            <a:spLocks noGrp="1"/>
          </p:cNvSpPr>
          <p:nvPr>
            <p:ph type="dt" sz="half" idx="10"/>
          </p:nvPr>
        </p:nvSpPr>
        <p:spPr>
          <a:xfrm>
            <a:off x="457200" y="6248400"/>
            <a:ext cx="2133600" cy="457200"/>
          </a:xfr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62F6446F-04A7-9E46-97EA-4461033ABE5A}"/>
              </a:ext>
            </a:extLst>
          </p:cNvPr>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ACE8254A-63A0-6B4C-8443-B4711823505D}"/>
              </a:ext>
            </a:extLst>
          </p:cNvPr>
          <p:cNvSpPr>
            <a:spLocks noGrp="1"/>
          </p:cNvSpPr>
          <p:nvPr>
            <p:ph type="sldNum" sz="quarter" idx="12"/>
          </p:nvPr>
        </p:nvSpPr>
        <p:spPr>
          <a:xfrm>
            <a:off x="6553200" y="6248400"/>
            <a:ext cx="2133600" cy="457200"/>
          </a:xfrm>
        </p:spPr>
        <p:txBody>
          <a:bodyPr/>
          <a:lstStyle>
            <a:lvl1pPr>
              <a:defRPr/>
            </a:lvl1pPr>
          </a:lstStyle>
          <a:p>
            <a:pPr>
              <a:defRPr/>
            </a:pPr>
            <a:fld id="{66F2C938-9C5A-B849-B9BF-BCA11C0E9354}" type="slidenum">
              <a:rPr lang="en-US" altLang="en-US"/>
              <a:pPr>
                <a:defRPr/>
              </a:pPr>
              <a:t>‹#›</a:t>
            </a:fld>
            <a:endParaRPr lang="en-US" altLang="en-US"/>
          </a:p>
        </p:txBody>
      </p:sp>
    </p:spTree>
    <p:extLst>
      <p:ext uri="{BB962C8B-B14F-4D97-AF65-F5344CB8AC3E}">
        <p14:creationId xmlns:p14="http://schemas.microsoft.com/office/powerpoint/2010/main" val="509803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November 29, 2018</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 id="2147483921" r:id="rId5"/>
    <p:sldLayoutId id="2147483922" r:id="rId6"/>
    <p:sldLayoutId id="2147483923" r:id="rId7"/>
    <p:sldLayoutId id="2147483924" r:id="rId8"/>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1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image" Target="../media/image28.emf"/></Relationships>
</file>

<file path=ppt/slides/_rels/slide1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 Id="rId5" Type="http://schemas.openxmlformats.org/officeDocument/2006/relationships/image" Target="../media/image33.emf"/><Relationship Id="rId4" Type="http://schemas.openxmlformats.org/officeDocument/2006/relationships/image" Target="../media/image32.emf"/></Relationships>
</file>

<file path=ppt/slides/_rels/slide1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 Id="rId5" Type="http://schemas.openxmlformats.org/officeDocument/2006/relationships/image" Target="../media/image37.emf"/><Relationship Id="rId4" Type="http://schemas.openxmlformats.org/officeDocument/2006/relationships/image" Target="../media/image36.emf"/></Relationships>
</file>

<file path=ppt/slides/_rels/slide1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1.emf"/><Relationship Id="rId5" Type="http://schemas.openxmlformats.org/officeDocument/2006/relationships/image" Target="../media/image40.emf"/><Relationship Id="rId4" Type="http://schemas.openxmlformats.org/officeDocument/2006/relationships/image" Target="../media/image39.emf"/></Relationships>
</file>

<file path=ppt/slides/_rels/slide1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jpg"/><Relationship Id="rId1" Type="http://schemas.openxmlformats.org/officeDocument/2006/relationships/slideLayout" Target="../slideLayouts/slideLayout2.xml"/><Relationship Id="rId6" Type="http://schemas.openxmlformats.org/officeDocument/2006/relationships/image" Target="../media/image47.emf"/><Relationship Id="rId5" Type="http://schemas.openxmlformats.org/officeDocument/2006/relationships/image" Target="../media/image46.emf"/><Relationship Id="rId4" Type="http://schemas.openxmlformats.org/officeDocument/2006/relationships/image" Target="../media/image45.emf"/></Relationships>
</file>

<file path=ppt/slides/_rels/slide17.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2.xml"/><Relationship Id="rId5" Type="http://schemas.openxmlformats.org/officeDocument/2006/relationships/image" Target="../media/image51.emf"/><Relationship Id="rId4" Type="http://schemas.openxmlformats.org/officeDocument/2006/relationships/image" Target="../media/image50.jpeg"/></Relationships>
</file>

<file path=ppt/slides/_rels/slide18.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56.jpg"/><Relationship Id="rId5" Type="http://schemas.openxmlformats.org/officeDocument/2006/relationships/image" Target="../media/image55.emf"/><Relationship Id="rId4" Type="http://schemas.openxmlformats.org/officeDocument/2006/relationships/image" Target="../media/image54.emf"/></Relationships>
</file>

<file path=ppt/slides/_rels/slide1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23.xml.rels><?xml version="1.0" encoding="UTF-8" standalone="yes"?>
<Relationships xmlns="http://schemas.openxmlformats.org/package/2006/relationships"><Relationship Id="rId3" Type="http://schemas.openxmlformats.org/officeDocument/2006/relationships/image" Target="../media/image62.emf"/><Relationship Id="rId7" Type="http://schemas.openxmlformats.org/officeDocument/2006/relationships/image" Target="../media/image66.emf"/><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65.emf"/><Relationship Id="rId5" Type="http://schemas.openxmlformats.org/officeDocument/2006/relationships/image" Target="../media/image64.emf"/><Relationship Id="rId4" Type="http://schemas.openxmlformats.org/officeDocument/2006/relationships/image" Target="../media/image63.emf"/></Relationships>
</file>

<file path=ppt/slides/_rels/slide24.xml.rels><?xml version="1.0" encoding="UTF-8" standalone="yes"?>
<Relationships xmlns="http://schemas.openxmlformats.org/package/2006/relationships"><Relationship Id="rId8" Type="http://schemas.openxmlformats.org/officeDocument/2006/relationships/image" Target="../media/image72.emf"/><Relationship Id="rId3" Type="http://schemas.openxmlformats.org/officeDocument/2006/relationships/image" Target="../media/image67.jpeg"/><Relationship Id="rId7" Type="http://schemas.openxmlformats.org/officeDocument/2006/relationships/image" Target="../media/image71.e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0.emf"/><Relationship Id="rId5" Type="http://schemas.openxmlformats.org/officeDocument/2006/relationships/image" Target="../media/image69.emf"/><Relationship Id="rId4" Type="http://schemas.openxmlformats.org/officeDocument/2006/relationships/image" Target="../media/image68.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3.jpeg"/><Relationship Id="rId1" Type="http://schemas.openxmlformats.org/officeDocument/2006/relationships/slideLayout" Target="../slideLayouts/slideLayout2.xml"/><Relationship Id="rId4" Type="http://schemas.openxmlformats.org/officeDocument/2006/relationships/image" Target="../media/image75.emf"/></Relationships>
</file>

<file path=ppt/slides/_rels/slide27.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image" Target="../media/image76.emf"/><Relationship Id="rId1" Type="http://schemas.openxmlformats.org/officeDocument/2006/relationships/slideLayout" Target="../slideLayouts/slideLayout2.xml"/><Relationship Id="rId4" Type="http://schemas.openxmlformats.org/officeDocument/2006/relationships/image" Target="../media/image78.jpeg"/></Relationships>
</file>

<file path=ppt/slides/_rels/slide28.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1.emf"/><Relationship Id="rId4" Type="http://schemas.openxmlformats.org/officeDocument/2006/relationships/image" Target="../media/image10.emf"/></Relationships>
</file>

<file path=ppt/slides/_rels/slide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7.emf"/><Relationship Id="rId13" Type="http://schemas.openxmlformats.org/officeDocument/2006/relationships/image" Target="../media/image20.jpeg"/><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9.emf"/><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16.e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18.emf"/><Relationship Id="rId4" Type="http://schemas.openxmlformats.org/officeDocument/2006/relationships/image" Target="../media/image15.emf"/><Relationship Id="rId9"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dirty="0"/>
              <a:t>University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a:t>
            </a:r>
            <a:r>
              <a:rPr lang="en-US" sz="2000" b="1" cap="none">
                <a:solidFill>
                  <a:srgbClr val="212F62"/>
                </a:solidFill>
                <a:latin typeface="+mn-lt"/>
              </a:rPr>
              <a:t>14 </a:t>
            </a:r>
            <a:r>
              <a:rPr lang="en-US" sz="2000" b="1">
                <a:solidFill>
                  <a:srgbClr val="212F62"/>
                </a:solidFill>
                <a:latin typeface="+mn-lt"/>
              </a:rPr>
              <a:t>INDUCTANCE</a:t>
            </a:r>
            <a:endParaRPr lang="en-US" sz="2000" b="1" dirty="0">
              <a:solidFill>
                <a:srgbClr val="212F62"/>
              </a:solidFill>
              <a:latin typeface="+mn-lt"/>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17311" y="5533644"/>
            <a:ext cx="1507110" cy="1024363"/>
          </a:xfrm>
          <a:prstGeom prst="rect">
            <a:avLst/>
          </a:prstGeom>
        </p:spPr>
      </p:pic>
      <p:pic>
        <p:nvPicPr>
          <p:cNvPr id="4" name="Picture Placeholder 1" descr="CNX_UPhysics_31_00_CO.jpg">
            <a:extLst>
              <a:ext uri="{FF2B5EF4-FFF2-40B4-BE49-F238E27FC236}">
                <a16:creationId xmlns:a16="http://schemas.microsoft.com/office/drawing/2014/main" id="{56DB07D4-4BD3-2B46-A8EE-7F00F0E0EA6E}"/>
              </a:ext>
            </a:extLst>
          </p:cNvPr>
          <p:cNvPicPr>
            <a:picLocks noChangeAspect="1"/>
          </p:cNvPicPr>
          <p:nvPr/>
        </p:nvPicPr>
        <p:blipFill>
          <a:blip r:embed="rId3" cstate="email">
            <a:extLst>
              <a:ext uri="{28A0092B-C50C-407E-A947-70E740481C1C}">
                <a14:useLocalDpi xmlns:a14="http://schemas.microsoft.com/office/drawing/2010/main" val="0"/>
              </a:ext>
            </a:extLst>
          </a:blip>
          <a:srcRect l="-30431" r="-30431"/>
          <a:stretch>
            <a:fillRect/>
          </a:stretch>
        </p:blipFill>
        <p:spPr>
          <a:xfrm>
            <a:off x="540543" y="2190899"/>
            <a:ext cx="8062913" cy="3500071"/>
          </a:xfrm>
          <a:prstGeom prst="rect">
            <a:avLst/>
          </a:prstGeom>
        </p:spPr>
      </p:pic>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30924"/>
            <a:ext cx="3557752" cy="469937"/>
          </a:xfrm>
        </p:spPr>
        <p:txBody>
          <a:bodyPr>
            <a:normAutofit/>
          </a:bodyPr>
          <a:lstStyle/>
          <a:p>
            <a:r>
              <a:rPr lang="en-US" sz="2000" dirty="0"/>
              <a:t>cylindrical solenoid</a:t>
            </a:r>
          </a:p>
        </p:txBody>
      </p:sp>
      <p:sp>
        <p:nvSpPr>
          <p:cNvPr id="7" name="Text Placeholder 6"/>
          <p:cNvSpPr>
            <a:spLocks noGrp="1"/>
          </p:cNvSpPr>
          <p:nvPr>
            <p:ph type="body" sz="quarter" idx="14"/>
          </p:nvPr>
        </p:nvSpPr>
        <p:spPr>
          <a:xfrm>
            <a:off x="457200" y="1060257"/>
            <a:ext cx="8062912" cy="3646825"/>
          </a:xfrm>
        </p:spPr>
        <p:txBody>
          <a:bodyPr>
            <a:normAutofit/>
          </a:bodyPr>
          <a:lstStyle/>
          <a:p>
            <a:pPr marL="285750" indent="-285750">
              <a:buFont typeface="Arial" panose="020B0604020202020204" pitchFamily="34" charset="0"/>
              <a:buChar char="•"/>
            </a:pPr>
            <a:r>
              <a:rPr lang="en-US" sz="1800" dirty="0"/>
              <a:t>Back in </a:t>
            </a:r>
            <a:r>
              <a:rPr lang="en-US" sz="1800" b="1" dirty="0"/>
              <a:t>Ch. 12 </a:t>
            </a:r>
            <a:r>
              <a:rPr lang="en-US" sz="1800" dirty="0"/>
              <a:t>we found the magnetic field of a solenoid:</a:t>
            </a:r>
          </a:p>
          <a:p>
            <a:pPr marL="285750" indent="-285750">
              <a:buFont typeface="Arial" panose="020B0604020202020204" pitchFamily="34" charset="0"/>
              <a:buChar char="•"/>
            </a:pPr>
            <a:endParaRPr lang="en-US" sz="1800" b="1" dirty="0"/>
          </a:p>
          <a:p>
            <a:pPr marL="285750" indent="-285750">
              <a:buFont typeface="Arial" panose="020B0604020202020204" pitchFamily="34" charset="0"/>
              <a:buChar char="•"/>
            </a:pPr>
            <a:endParaRPr lang="en-US" sz="1800" b="1" dirty="0"/>
          </a:p>
          <a:p>
            <a:pPr marL="285750" indent="-285750">
              <a:buFont typeface="Arial" panose="020B0604020202020204" pitchFamily="34" charset="0"/>
              <a:buChar char="•"/>
            </a:pPr>
            <a:r>
              <a:rPr lang="en-US" sz="1800" dirty="0"/>
              <a:t>Which allows us to calculate the flux: </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Which we can now equate with the self-inductance: </a:t>
            </a:r>
          </a:p>
        </p:txBody>
      </p:sp>
      <p:pic>
        <p:nvPicPr>
          <p:cNvPr id="2" name="Picture 1">
            <a:extLst>
              <a:ext uri="{FF2B5EF4-FFF2-40B4-BE49-F238E27FC236}">
                <a16:creationId xmlns:a16="http://schemas.microsoft.com/office/drawing/2014/main" id="{51F9EEE7-1CC3-3540-8BFC-BE97EA311D5C}"/>
              </a:ext>
            </a:extLst>
          </p:cNvPr>
          <p:cNvPicPr>
            <a:picLocks noChangeAspect="1"/>
          </p:cNvPicPr>
          <p:nvPr/>
        </p:nvPicPr>
        <p:blipFill>
          <a:blip r:embed="rId2"/>
          <a:stretch>
            <a:fillRect/>
          </a:stretch>
        </p:blipFill>
        <p:spPr>
          <a:xfrm>
            <a:off x="3318184" y="1643449"/>
            <a:ext cx="1393536" cy="298615"/>
          </a:xfrm>
          <a:prstGeom prst="rect">
            <a:avLst/>
          </a:prstGeom>
        </p:spPr>
      </p:pic>
      <p:sp>
        <p:nvSpPr>
          <p:cNvPr id="6" name="TextBox 5">
            <a:extLst>
              <a:ext uri="{FF2B5EF4-FFF2-40B4-BE49-F238E27FC236}">
                <a16:creationId xmlns:a16="http://schemas.microsoft.com/office/drawing/2014/main" id="{3CAA1AB8-490B-374C-8045-78E058BCBDC6}"/>
              </a:ext>
            </a:extLst>
          </p:cNvPr>
          <p:cNvSpPr txBox="1"/>
          <p:nvPr/>
        </p:nvSpPr>
        <p:spPr>
          <a:xfrm>
            <a:off x="5057676" y="1608090"/>
            <a:ext cx="748988" cy="369332"/>
          </a:xfrm>
          <a:prstGeom prst="rect">
            <a:avLst/>
          </a:prstGeom>
          <a:noFill/>
        </p:spPr>
        <p:txBody>
          <a:bodyPr wrap="none" rtlCol="0">
            <a:spAutoFit/>
          </a:bodyPr>
          <a:lstStyle/>
          <a:p>
            <a:r>
              <a:rPr lang="en-US" b="1" dirty="0">
                <a:solidFill>
                  <a:srgbClr val="FF0000"/>
                </a:solidFill>
              </a:rPr>
              <a:t>14.11</a:t>
            </a:r>
          </a:p>
        </p:txBody>
      </p:sp>
      <p:pic>
        <p:nvPicPr>
          <p:cNvPr id="3" name="Picture 2">
            <a:extLst>
              <a:ext uri="{FF2B5EF4-FFF2-40B4-BE49-F238E27FC236}">
                <a16:creationId xmlns:a16="http://schemas.microsoft.com/office/drawing/2014/main" id="{AF18ACBB-87A0-814E-8463-AA5B923274D6}"/>
              </a:ext>
            </a:extLst>
          </p:cNvPr>
          <p:cNvPicPr>
            <a:picLocks noChangeAspect="1"/>
          </p:cNvPicPr>
          <p:nvPr/>
        </p:nvPicPr>
        <p:blipFill>
          <a:blip r:embed="rId3"/>
          <a:stretch>
            <a:fillRect/>
          </a:stretch>
        </p:blipFill>
        <p:spPr>
          <a:xfrm>
            <a:off x="2443904" y="2883606"/>
            <a:ext cx="3142095" cy="666758"/>
          </a:xfrm>
          <a:prstGeom prst="rect">
            <a:avLst/>
          </a:prstGeom>
        </p:spPr>
      </p:pic>
      <p:sp>
        <p:nvSpPr>
          <p:cNvPr id="8" name="TextBox 7">
            <a:extLst>
              <a:ext uri="{FF2B5EF4-FFF2-40B4-BE49-F238E27FC236}">
                <a16:creationId xmlns:a16="http://schemas.microsoft.com/office/drawing/2014/main" id="{A4374693-D917-3648-BF3C-6AEC320B4718}"/>
              </a:ext>
            </a:extLst>
          </p:cNvPr>
          <p:cNvSpPr txBox="1"/>
          <p:nvPr/>
        </p:nvSpPr>
        <p:spPr>
          <a:xfrm>
            <a:off x="7568812" y="4789509"/>
            <a:ext cx="954107" cy="369332"/>
          </a:xfrm>
          <a:prstGeom prst="rect">
            <a:avLst/>
          </a:prstGeom>
          <a:noFill/>
        </p:spPr>
        <p:txBody>
          <a:bodyPr wrap="none" rtlCol="0">
            <a:spAutoFit/>
          </a:bodyPr>
          <a:lstStyle/>
          <a:p>
            <a:r>
              <a:rPr lang="en-US" b="1" dirty="0">
                <a:solidFill>
                  <a:srgbClr val="FF0000"/>
                </a:solidFill>
              </a:rPr>
              <a:t>14.13/4</a:t>
            </a:r>
          </a:p>
        </p:txBody>
      </p:sp>
      <p:pic>
        <p:nvPicPr>
          <p:cNvPr id="9" name="Picture 8">
            <a:extLst>
              <a:ext uri="{FF2B5EF4-FFF2-40B4-BE49-F238E27FC236}">
                <a16:creationId xmlns:a16="http://schemas.microsoft.com/office/drawing/2014/main" id="{3E472DAC-AD45-9848-8194-03C1E43454C6}"/>
              </a:ext>
            </a:extLst>
          </p:cNvPr>
          <p:cNvPicPr>
            <a:picLocks noChangeAspect="1"/>
          </p:cNvPicPr>
          <p:nvPr/>
        </p:nvPicPr>
        <p:blipFill>
          <a:blip r:embed="rId4"/>
          <a:stretch>
            <a:fillRect/>
          </a:stretch>
        </p:blipFill>
        <p:spPr>
          <a:xfrm>
            <a:off x="2161380" y="4658077"/>
            <a:ext cx="4654551" cy="632197"/>
          </a:xfrm>
          <a:prstGeom prst="rect">
            <a:avLst/>
          </a:prstGeom>
          <a:solidFill>
            <a:srgbClr val="FFC000"/>
          </a:solidFill>
          <a:ln w="38100">
            <a:solidFill>
              <a:srgbClr val="FF0000"/>
            </a:solidFill>
          </a:ln>
        </p:spPr>
      </p:pic>
      <p:sp>
        <p:nvSpPr>
          <p:cNvPr id="10" name="TextBox 9">
            <a:extLst>
              <a:ext uri="{FF2B5EF4-FFF2-40B4-BE49-F238E27FC236}">
                <a16:creationId xmlns:a16="http://schemas.microsoft.com/office/drawing/2014/main" id="{1222CAE6-478E-CF4D-9239-FBB4B7DE7467}"/>
              </a:ext>
            </a:extLst>
          </p:cNvPr>
          <p:cNvSpPr txBox="1"/>
          <p:nvPr/>
        </p:nvSpPr>
        <p:spPr>
          <a:xfrm>
            <a:off x="6441437" y="3032319"/>
            <a:ext cx="761747" cy="369332"/>
          </a:xfrm>
          <a:prstGeom prst="rect">
            <a:avLst/>
          </a:prstGeom>
          <a:noFill/>
        </p:spPr>
        <p:txBody>
          <a:bodyPr wrap="none" rtlCol="0">
            <a:spAutoFit/>
          </a:bodyPr>
          <a:lstStyle/>
          <a:p>
            <a:r>
              <a:rPr lang="en-US" b="1" dirty="0">
                <a:solidFill>
                  <a:srgbClr val="FF0000"/>
                </a:solidFill>
              </a:rPr>
              <a:t>14.12</a:t>
            </a:r>
          </a:p>
        </p:txBody>
      </p:sp>
    </p:spTree>
    <p:extLst>
      <p:ext uri="{BB962C8B-B14F-4D97-AF65-F5344CB8AC3E}">
        <p14:creationId xmlns:p14="http://schemas.microsoft.com/office/powerpoint/2010/main" val="2250276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6555DF6E-F9F9-2F4C-B91A-270E1BCF50F4}"/>
              </a:ext>
            </a:extLst>
          </p:cNvPr>
          <p:cNvSpPr txBox="1">
            <a:spLocks/>
          </p:cNvSpPr>
          <p:nvPr/>
        </p:nvSpPr>
        <p:spPr>
          <a:xfrm>
            <a:off x="457200" y="1164240"/>
            <a:ext cx="8062912" cy="5506724"/>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285750" indent="-285750">
              <a:buFont typeface="Arial" pitchFamily="34" charset="0"/>
              <a:buChar char="•"/>
            </a:pPr>
            <a:r>
              <a:rPr lang="en-US" sz="1800" dirty="0"/>
              <a:t>Also, in </a:t>
            </a:r>
            <a:r>
              <a:rPr lang="en-US" sz="1800" b="1" dirty="0"/>
              <a:t>Ch. 12 </a:t>
            </a:r>
            <a:r>
              <a:rPr lang="en-US" sz="1800" dirty="0"/>
              <a:t>we found the magnetic field of a toroid:</a:t>
            </a:r>
          </a:p>
          <a:p>
            <a:endParaRPr lang="en-US" sz="1800" dirty="0"/>
          </a:p>
          <a:p>
            <a:pPr marL="285750" indent="-285750">
              <a:buFont typeface="Arial" pitchFamily="34" charset="0"/>
              <a:buChar char="•"/>
            </a:pPr>
            <a:r>
              <a:rPr lang="en-US" sz="1800" dirty="0"/>
              <a:t>To calculate the flux we have to take into account that B varies with r:</a:t>
            </a:r>
          </a:p>
          <a:p>
            <a:pPr marL="285750" indent="-285750">
              <a:buFont typeface="Arial" pitchFamily="34" charset="0"/>
              <a:buChar char="•"/>
            </a:pPr>
            <a:endParaRPr lang="en-US" sz="1800" dirty="0"/>
          </a:p>
          <a:p>
            <a:pPr marL="285750" indent="-285750">
              <a:buFont typeface="Arial" pitchFamily="34" charset="0"/>
              <a:buChar char="•"/>
            </a:pPr>
            <a:endParaRPr lang="en-US" sz="1800" dirty="0"/>
          </a:p>
          <a:p>
            <a:pPr marL="285750" indent="-285750">
              <a:buFont typeface="Arial" pitchFamily="34" charset="0"/>
              <a:buChar char="•"/>
            </a:pPr>
            <a:endParaRPr lang="en-US" sz="1800" dirty="0"/>
          </a:p>
          <a:p>
            <a:pPr marL="285750" indent="-285750">
              <a:buFont typeface="Arial" pitchFamily="34" charset="0"/>
              <a:buChar char="•"/>
            </a:pPr>
            <a:endParaRPr lang="en-US" sz="1800" dirty="0"/>
          </a:p>
          <a:p>
            <a:pPr marL="285750" indent="-285750">
              <a:buFont typeface="Arial" pitchFamily="34" charset="0"/>
              <a:buChar char="•"/>
            </a:pPr>
            <a:endParaRPr lang="en-US" sz="1800" dirty="0"/>
          </a:p>
          <a:p>
            <a:pPr marL="285750" indent="-285750">
              <a:buFont typeface="Arial" pitchFamily="34" charset="0"/>
              <a:buChar char="•"/>
            </a:pPr>
            <a:endParaRPr lang="en-US" sz="1800" dirty="0"/>
          </a:p>
          <a:p>
            <a:pPr marL="285750" indent="-285750">
              <a:buFont typeface="Arial" pitchFamily="34" charset="0"/>
              <a:buChar char="•"/>
            </a:pPr>
            <a:endParaRPr lang="en-US" sz="1800" dirty="0"/>
          </a:p>
          <a:p>
            <a:pPr marL="285750" indent="-285750">
              <a:buFont typeface="Arial" pitchFamily="34" charset="0"/>
              <a:buChar char="•"/>
            </a:pPr>
            <a:endParaRPr lang="en-US" sz="1800" dirty="0"/>
          </a:p>
          <a:p>
            <a:pPr marL="285750" indent="-285750">
              <a:buFont typeface="Arial" pitchFamily="34" charset="0"/>
              <a:buChar char="•"/>
            </a:pPr>
            <a:r>
              <a:rPr lang="en-US" sz="1800" dirty="0"/>
              <a:t>Leading to: </a:t>
            </a:r>
          </a:p>
        </p:txBody>
      </p:sp>
      <p:sp>
        <p:nvSpPr>
          <p:cNvPr id="5" name="Title 4"/>
          <p:cNvSpPr>
            <a:spLocks noGrp="1"/>
          </p:cNvSpPr>
          <p:nvPr>
            <p:ph type="title"/>
          </p:nvPr>
        </p:nvSpPr>
        <p:spPr>
          <a:xfrm>
            <a:off x="457200" y="409903"/>
            <a:ext cx="5575738" cy="490958"/>
          </a:xfrm>
        </p:spPr>
        <p:txBody>
          <a:bodyPr>
            <a:normAutofit/>
          </a:bodyPr>
          <a:lstStyle/>
          <a:p>
            <a:r>
              <a:rPr lang="en-US" sz="2000" dirty="0"/>
              <a:t>rectangular toroid (Figure 14.10)</a:t>
            </a:r>
          </a:p>
        </p:txBody>
      </p:sp>
      <p:pic>
        <p:nvPicPr>
          <p:cNvPr id="2" name="Picture Placeholder 1"/>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a:stretch>
            <a:fillRect/>
          </a:stretch>
        </p:blipFill>
        <p:spPr>
          <a:xfrm>
            <a:off x="2054998" y="2384506"/>
            <a:ext cx="4516951" cy="2222314"/>
          </a:xfrm>
        </p:spPr>
      </p:pic>
      <p:pic>
        <p:nvPicPr>
          <p:cNvPr id="6" name="Picture 5">
            <a:extLst>
              <a:ext uri="{FF2B5EF4-FFF2-40B4-BE49-F238E27FC236}">
                <a16:creationId xmlns:a16="http://schemas.microsoft.com/office/drawing/2014/main" id="{92430484-34B1-2C4C-A69D-AFEFCD770D98}"/>
              </a:ext>
            </a:extLst>
          </p:cNvPr>
          <p:cNvPicPr>
            <a:picLocks noChangeAspect="1"/>
          </p:cNvPicPr>
          <p:nvPr/>
        </p:nvPicPr>
        <p:blipFill>
          <a:blip r:embed="rId3"/>
          <a:stretch>
            <a:fillRect/>
          </a:stretch>
        </p:blipFill>
        <p:spPr>
          <a:xfrm>
            <a:off x="6431807" y="1077904"/>
            <a:ext cx="1382188" cy="609789"/>
          </a:xfrm>
          <a:prstGeom prst="rect">
            <a:avLst/>
          </a:prstGeom>
        </p:spPr>
      </p:pic>
      <p:sp>
        <p:nvSpPr>
          <p:cNvPr id="9" name="TextBox 8">
            <a:extLst>
              <a:ext uri="{FF2B5EF4-FFF2-40B4-BE49-F238E27FC236}">
                <a16:creationId xmlns:a16="http://schemas.microsoft.com/office/drawing/2014/main" id="{63C2B136-C7C1-4D41-8E77-A1E16CC92F62}"/>
              </a:ext>
            </a:extLst>
          </p:cNvPr>
          <p:cNvSpPr txBox="1"/>
          <p:nvPr/>
        </p:nvSpPr>
        <p:spPr>
          <a:xfrm>
            <a:off x="8049700" y="1197070"/>
            <a:ext cx="761747" cy="369332"/>
          </a:xfrm>
          <a:prstGeom prst="rect">
            <a:avLst/>
          </a:prstGeom>
          <a:noFill/>
        </p:spPr>
        <p:txBody>
          <a:bodyPr wrap="none" rtlCol="0">
            <a:spAutoFit/>
          </a:bodyPr>
          <a:lstStyle/>
          <a:p>
            <a:r>
              <a:rPr lang="en-US" b="1" dirty="0">
                <a:solidFill>
                  <a:srgbClr val="FF0000"/>
                </a:solidFill>
              </a:rPr>
              <a:t>14.15</a:t>
            </a:r>
          </a:p>
        </p:txBody>
      </p:sp>
      <p:sp>
        <p:nvSpPr>
          <p:cNvPr id="11" name="TextBox 10">
            <a:extLst>
              <a:ext uri="{FF2B5EF4-FFF2-40B4-BE49-F238E27FC236}">
                <a16:creationId xmlns:a16="http://schemas.microsoft.com/office/drawing/2014/main" id="{F8CE12FA-2F93-6742-8236-8426F8D5241B}"/>
              </a:ext>
            </a:extLst>
          </p:cNvPr>
          <p:cNvSpPr txBox="1"/>
          <p:nvPr/>
        </p:nvSpPr>
        <p:spPr>
          <a:xfrm>
            <a:off x="6735550" y="4999151"/>
            <a:ext cx="761747" cy="369332"/>
          </a:xfrm>
          <a:prstGeom prst="rect">
            <a:avLst/>
          </a:prstGeom>
          <a:noFill/>
        </p:spPr>
        <p:txBody>
          <a:bodyPr wrap="none" rtlCol="0">
            <a:spAutoFit/>
          </a:bodyPr>
          <a:lstStyle/>
          <a:p>
            <a:r>
              <a:rPr lang="en-US" b="1" dirty="0">
                <a:solidFill>
                  <a:srgbClr val="FF0000"/>
                </a:solidFill>
              </a:rPr>
              <a:t>14.16</a:t>
            </a:r>
          </a:p>
        </p:txBody>
      </p:sp>
      <p:pic>
        <p:nvPicPr>
          <p:cNvPr id="12" name="Picture 11">
            <a:extLst>
              <a:ext uri="{FF2B5EF4-FFF2-40B4-BE49-F238E27FC236}">
                <a16:creationId xmlns:a16="http://schemas.microsoft.com/office/drawing/2014/main" id="{2699150A-9C47-1743-B496-1DE1CA97425F}"/>
              </a:ext>
            </a:extLst>
          </p:cNvPr>
          <p:cNvPicPr>
            <a:picLocks noChangeAspect="1"/>
          </p:cNvPicPr>
          <p:nvPr/>
        </p:nvPicPr>
        <p:blipFill>
          <a:blip r:embed="rId4"/>
          <a:stretch>
            <a:fillRect/>
          </a:stretch>
        </p:blipFill>
        <p:spPr>
          <a:xfrm>
            <a:off x="2708625" y="5977318"/>
            <a:ext cx="3560062" cy="610091"/>
          </a:xfrm>
          <a:prstGeom prst="rect">
            <a:avLst/>
          </a:prstGeom>
          <a:solidFill>
            <a:srgbClr val="FFC000"/>
          </a:solidFill>
          <a:ln w="38100">
            <a:solidFill>
              <a:srgbClr val="FF0000"/>
            </a:solidFill>
          </a:ln>
        </p:spPr>
      </p:pic>
      <p:sp>
        <p:nvSpPr>
          <p:cNvPr id="13" name="TextBox 12">
            <a:extLst>
              <a:ext uri="{FF2B5EF4-FFF2-40B4-BE49-F238E27FC236}">
                <a16:creationId xmlns:a16="http://schemas.microsoft.com/office/drawing/2014/main" id="{043678D5-B8FD-0A43-AA82-C017E61E069C}"/>
              </a:ext>
            </a:extLst>
          </p:cNvPr>
          <p:cNvSpPr txBox="1"/>
          <p:nvPr/>
        </p:nvSpPr>
        <p:spPr>
          <a:xfrm>
            <a:off x="7287953" y="6097697"/>
            <a:ext cx="761747" cy="369332"/>
          </a:xfrm>
          <a:prstGeom prst="rect">
            <a:avLst/>
          </a:prstGeom>
          <a:noFill/>
        </p:spPr>
        <p:txBody>
          <a:bodyPr wrap="none" rtlCol="0">
            <a:spAutoFit/>
          </a:bodyPr>
          <a:lstStyle/>
          <a:p>
            <a:r>
              <a:rPr lang="en-US" b="1" dirty="0">
                <a:solidFill>
                  <a:srgbClr val="FF0000"/>
                </a:solidFill>
              </a:rPr>
              <a:t>14.17</a:t>
            </a:r>
          </a:p>
        </p:txBody>
      </p:sp>
      <p:pic>
        <p:nvPicPr>
          <p:cNvPr id="14" name="Picture 13">
            <a:extLst>
              <a:ext uri="{FF2B5EF4-FFF2-40B4-BE49-F238E27FC236}">
                <a16:creationId xmlns:a16="http://schemas.microsoft.com/office/drawing/2014/main" id="{F959BCD5-E525-7B49-8B64-15A2CD564A44}"/>
              </a:ext>
            </a:extLst>
          </p:cNvPr>
          <p:cNvPicPr>
            <a:picLocks noChangeAspect="1"/>
          </p:cNvPicPr>
          <p:nvPr/>
        </p:nvPicPr>
        <p:blipFill>
          <a:blip r:embed="rId5"/>
          <a:stretch>
            <a:fillRect/>
          </a:stretch>
        </p:blipFill>
        <p:spPr>
          <a:xfrm>
            <a:off x="2144630" y="4856655"/>
            <a:ext cx="4329854" cy="654325"/>
          </a:xfrm>
          <a:prstGeom prst="rect">
            <a:avLst/>
          </a:prstGeom>
        </p:spPr>
      </p:pic>
    </p:spTree>
    <p:extLst>
      <p:ext uri="{BB962C8B-B14F-4D97-AF65-F5344CB8AC3E}">
        <p14:creationId xmlns:p14="http://schemas.microsoft.com/office/powerpoint/2010/main" val="4063217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86">
            <a:extLst>
              <a:ext uri="{FF2B5EF4-FFF2-40B4-BE49-F238E27FC236}">
                <a16:creationId xmlns:a16="http://schemas.microsoft.com/office/drawing/2014/main" id="{1D11178F-B180-6F46-8D04-A1EAFD309F83}"/>
              </a:ext>
            </a:extLst>
          </p:cNvPr>
          <p:cNvSpPr/>
          <p:nvPr/>
        </p:nvSpPr>
        <p:spPr>
          <a:xfrm>
            <a:off x="73569" y="79147"/>
            <a:ext cx="6019005" cy="4826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pPr lvl="0">
              <a:defRPr>
                <a:uFillTx/>
              </a:defRPr>
            </a:pPr>
            <a:r>
              <a:rPr lang="en-US" sz="2000" b="1" dirty="0">
                <a:uFill>
                  <a:solidFill/>
                </a:uFill>
                <a:latin typeface="+mj-lt"/>
              </a:rPr>
              <a:t>14</a:t>
            </a:r>
            <a:r>
              <a:rPr sz="2000" b="1" dirty="0">
                <a:uFill>
                  <a:solidFill/>
                </a:uFill>
                <a:latin typeface="+mj-lt"/>
              </a:rPr>
              <a:t>.</a:t>
            </a:r>
            <a:r>
              <a:rPr lang="en-US" sz="2000" b="1" dirty="0">
                <a:uFill>
                  <a:solidFill/>
                </a:uFill>
                <a:latin typeface="+mj-lt"/>
              </a:rPr>
              <a:t>3</a:t>
            </a:r>
            <a:r>
              <a:rPr sz="2000" b="1" dirty="0">
                <a:uFill>
                  <a:solidFill/>
                </a:uFill>
                <a:latin typeface="+mj-lt"/>
              </a:rPr>
              <a:t> </a:t>
            </a:r>
            <a:r>
              <a:rPr lang="en-US" sz="2000" b="1" dirty="0">
                <a:solidFill>
                  <a:srgbClr val="0433FF"/>
                </a:solidFill>
                <a:uFill>
                  <a:solidFill>
                    <a:srgbClr val="0433FF"/>
                  </a:solidFill>
                </a:uFill>
                <a:latin typeface="+mj-lt"/>
              </a:rPr>
              <a:t>ENERGY IN A MAGNETIC FIELD </a:t>
            </a:r>
            <a:endParaRPr sz="2000" b="1" dirty="0">
              <a:solidFill>
                <a:srgbClr val="0433FF"/>
              </a:solidFill>
              <a:uFill>
                <a:solidFill>
                  <a:srgbClr val="0433FF"/>
                </a:solidFill>
              </a:uFill>
              <a:latin typeface="+mj-lt"/>
            </a:endParaRPr>
          </a:p>
        </p:txBody>
      </p:sp>
      <p:sp>
        <p:nvSpPr>
          <p:cNvPr id="4" name="Rectangle 5">
            <a:extLst>
              <a:ext uri="{FF2B5EF4-FFF2-40B4-BE49-F238E27FC236}">
                <a16:creationId xmlns:a16="http://schemas.microsoft.com/office/drawing/2014/main" id="{E25713A2-14AF-1145-825B-365EB06D28E0}"/>
              </a:ext>
            </a:extLst>
          </p:cNvPr>
          <p:cNvSpPr txBox="1">
            <a:spLocks noChangeArrowheads="1"/>
          </p:cNvSpPr>
          <p:nvPr/>
        </p:nvSpPr>
        <p:spPr>
          <a:xfrm>
            <a:off x="457199" y="1190380"/>
            <a:ext cx="8229600" cy="4438650"/>
          </a:xfrm>
          <a:prstGeom prst="rect">
            <a:avLst/>
          </a:prstGeom>
        </p:spPr>
        <p:txBody>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285750" indent="-285750">
              <a:buFont typeface="Arial" panose="020B0604020202020204" pitchFamily="34" charset="0"/>
              <a:buChar char="•"/>
            </a:pPr>
            <a:r>
              <a:rPr lang="en-US" altLang="en-US" sz="1800" dirty="0"/>
              <a:t>In a circuit </a:t>
            </a:r>
            <a:r>
              <a:rPr lang="en-US" altLang="en-US" sz="1800" dirty="0">
                <a:solidFill>
                  <a:srgbClr val="FF0000"/>
                </a:solidFill>
              </a:rPr>
              <a:t>with an inductor </a:t>
            </a:r>
            <a:r>
              <a:rPr lang="en-US" sz="1800" dirty="0">
                <a:uFill>
                  <a:solidFill/>
                </a:uFill>
              </a:rPr>
              <a:t>work is done by battery to move charges through an inductor</a:t>
            </a:r>
            <a:r>
              <a:rPr lang="en-US" sz="1800" dirty="0"/>
              <a:t> </a:t>
            </a:r>
            <a:r>
              <a:rPr lang="en-US" sz="1800" dirty="0">
                <a:solidFill>
                  <a:srgbClr val="FF0000"/>
                </a:solidFill>
              </a:rPr>
              <a:t>against the induced </a:t>
            </a:r>
            <a:r>
              <a:rPr lang="en-US" sz="1800" dirty="0" err="1">
                <a:solidFill>
                  <a:srgbClr val="FF0000"/>
                </a:solidFill>
              </a:rPr>
              <a:t>emf</a:t>
            </a:r>
            <a:r>
              <a:rPr lang="en-US" sz="1800" dirty="0"/>
              <a:t>.</a:t>
            </a:r>
            <a:endParaRPr lang="en-US" altLang="en-US" sz="1800" dirty="0"/>
          </a:p>
          <a:p>
            <a:pPr marL="285750" indent="-285750">
              <a:buFont typeface="Arial" panose="020B0604020202020204" pitchFamily="34" charset="0"/>
              <a:buChar char="•"/>
            </a:pPr>
            <a:r>
              <a:rPr lang="en-US" altLang="en-US" sz="1800" dirty="0"/>
              <a:t>This energy eventually becomes stored in the magnetic field of inductor.</a:t>
            </a:r>
          </a:p>
          <a:p>
            <a:pPr marL="285750" indent="-285750">
              <a:buFont typeface="Arial" panose="020B0604020202020204" pitchFamily="34" charset="0"/>
              <a:buChar char="•"/>
            </a:pPr>
            <a:r>
              <a:rPr lang="en-US" altLang="en-US" sz="1800" dirty="0"/>
              <a:t>This arises as follows:</a:t>
            </a:r>
          </a:p>
          <a:p>
            <a:pPr marL="742950" lvl="1" indent="-285750"/>
            <a:r>
              <a:rPr lang="en-US" altLang="en-US" sz="1800" dirty="0">
                <a:solidFill>
                  <a:srgbClr val="C00000"/>
                </a:solidFill>
              </a:rPr>
              <a:t>a changing current I induces a back </a:t>
            </a:r>
            <a:r>
              <a:rPr lang="en-US" altLang="en-US" sz="1800" dirty="0" err="1">
                <a:solidFill>
                  <a:srgbClr val="C00000"/>
                </a:solidFill>
              </a:rPr>
              <a:t>emf</a:t>
            </a:r>
            <a:r>
              <a:rPr lang="en-US" altLang="en-US" sz="1800" dirty="0">
                <a:solidFill>
                  <a:srgbClr val="C00000"/>
                </a:solidFill>
              </a:rPr>
              <a:t> in the inductor</a:t>
            </a:r>
          </a:p>
          <a:p>
            <a:pPr marL="742950" lvl="1" indent="-285750"/>
            <a:r>
              <a:rPr lang="en-US" altLang="en-US" sz="1800" dirty="0">
                <a:solidFill>
                  <a:srgbClr val="0070C0"/>
                </a:solidFill>
              </a:rPr>
              <a:t>this back </a:t>
            </a:r>
            <a:r>
              <a:rPr lang="en-US" altLang="en-US" sz="1800" dirty="0" err="1">
                <a:solidFill>
                  <a:srgbClr val="0070C0"/>
                </a:solidFill>
              </a:rPr>
              <a:t>emf</a:t>
            </a:r>
            <a:r>
              <a:rPr lang="en-US" altLang="en-US" sz="1800" dirty="0">
                <a:solidFill>
                  <a:srgbClr val="0070C0"/>
                </a:solidFill>
              </a:rPr>
              <a:t> causes a potential difference V across ends of inductor</a:t>
            </a:r>
          </a:p>
          <a:p>
            <a:pPr marL="742950" lvl="1" indent="-285750"/>
            <a:r>
              <a:rPr lang="en-US" altLang="en-US" sz="1800" dirty="0">
                <a:solidFill>
                  <a:srgbClr val="C00000"/>
                </a:solidFill>
              </a:rPr>
              <a:t>V is just the magnitude of the induced </a:t>
            </a:r>
            <a:r>
              <a:rPr lang="en-US" altLang="en-US" sz="1800" dirty="0" err="1">
                <a:solidFill>
                  <a:srgbClr val="C00000"/>
                </a:solidFill>
              </a:rPr>
              <a:t>emf</a:t>
            </a:r>
            <a:r>
              <a:rPr lang="en-US" altLang="en-US" sz="1800" dirty="0">
                <a:solidFill>
                  <a:srgbClr val="C00000"/>
                </a:solidFill>
              </a:rPr>
              <a:t>:</a:t>
            </a:r>
          </a:p>
          <a:p>
            <a:pPr marL="742950" lvl="1" indent="-285750"/>
            <a:endParaRPr lang="en-US" altLang="en-US" sz="1800" dirty="0">
              <a:solidFill>
                <a:srgbClr val="C00000"/>
              </a:solidFill>
            </a:endParaRPr>
          </a:p>
          <a:p>
            <a:pPr marL="742950" lvl="1" indent="-285750"/>
            <a:r>
              <a:rPr lang="en-US" altLang="en-US" sz="1800" dirty="0">
                <a:solidFill>
                  <a:srgbClr val="0070C0"/>
                </a:solidFill>
              </a:rPr>
              <a:t>thus instantaneous power associated with this process:</a:t>
            </a:r>
          </a:p>
          <a:p>
            <a:pPr marL="742950" lvl="1" indent="-285750"/>
            <a:endParaRPr lang="en-US" altLang="en-US" sz="1800" dirty="0">
              <a:solidFill>
                <a:srgbClr val="0070C0"/>
              </a:solidFill>
            </a:endParaRPr>
          </a:p>
          <a:p>
            <a:pPr marL="285750" indent="-285750"/>
            <a:endParaRPr lang="en-US" altLang="en-US" sz="1800" dirty="0"/>
          </a:p>
          <a:p>
            <a:pPr marL="285750" indent="-285750">
              <a:buFont typeface="Arial" panose="020B0604020202020204" pitchFamily="34" charset="0"/>
              <a:buChar char="•"/>
            </a:pPr>
            <a:r>
              <a:rPr lang="en-US" altLang="en-US" sz="1800" dirty="0"/>
              <a:t>Thus, during some infinitesimal time interval </a:t>
            </a:r>
            <a:r>
              <a:rPr lang="en-US" altLang="en-US" sz="1800" dirty="0" err="1"/>
              <a:t>dt</a:t>
            </a:r>
            <a:r>
              <a:rPr lang="en-US" altLang="en-US" sz="1800" dirty="0"/>
              <a:t>:</a:t>
            </a:r>
          </a:p>
          <a:p>
            <a:pPr marL="285750" indent="-285750">
              <a:buFont typeface="Arial" panose="020B0604020202020204" pitchFamily="34" charset="0"/>
              <a:buChar char="•"/>
            </a:pPr>
            <a:r>
              <a:rPr lang="en-US" altLang="en-US" sz="1800" dirty="0"/>
              <a:t>Hence the total </a:t>
            </a:r>
            <a:r>
              <a:rPr lang="en-US" altLang="en-US" sz="1800" b="1" dirty="0"/>
              <a:t>energy stored in the inductor</a:t>
            </a:r>
            <a:r>
              <a:rPr lang="en-US" altLang="en-US" sz="1800" dirty="0"/>
              <a:t>: </a:t>
            </a:r>
          </a:p>
        </p:txBody>
      </p:sp>
      <p:sp>
        <p:nvSpPr>
          <p:cNvPr id="5" name="Title 4">
            <a:extLst>
              <a:ext uri="{FF2B5EF4-FFF2-40B4-BE49-F238E27FC236}">
                <a16:creationId xmlns:a16="http://schemas.microsoft.com/office/drawing/2014/main" id="{FBD97534-0B7C-DB4B-A29B-39E7EE22655E}"/>
              </a:ext>
            </a:extLst>
          </p:cNvPr>
          <p:cNvSpPr>
            <a:spLocks noGrp="1"/>
          </p:cNvSpPr>
          <p:nvPr>
            <p:ph type="title"/>
          </p:nvPr>
        </p:nvSpPr>
        <p:spPr>
          <a:xfrm>
            <a:off x="457200" y="641095"/>
            <a:ext cx="4748645" cy="469937"/>
          </a:xfrm>
        </p:spPr>
        <p:txBody>
          <a:bodyPr>
            <a:normAutofit/>
          </a:bodyPr>
          <a:lstStyle/>
          <a:p>
            <a:r>
              <a:rPr lang="en-US" sz="2000" dirty="0"/>
              <a:t>energy stored in inductor</a:t>
            </a:r>
          </a:p>
        </p:txBody>
      </p:sp>
      <p:pic>
        <p:nvPicPr>
          <p:cNvPr id="2" name="Picture 1">
            <a:extLst>
              <a:ext uri="{FF2B5EF4-FFF2-40B4-BE49-F238E27FC236}">
                <a16:creationId xmlns:a16="http://schemas.microsoft.com/office/drawing/2014/main" id="{FC6230C3-BCDA-B947-8E43-7550EF73BEEE}"/>
              </a:ext>
            </a:extLst>
          </p:cNvPr>
          <p:cNvPicPr>
            <a:picLocks noChangeAspect="1"/>
          </p:cNvPicPr>
          <p:nvPr/>
        </p:nvPicPr>
        <p:blipFill>
          <a:blip r:embed="rId2"/>
          <a:stretch>
            <a:fillRect/>
          </a:stretch>
        </p:blipFill>
        <p:spPr>
          <a:xfrm>
            <a:off x="5893557" y="3394664"/>
            <a:ext cx="909129" cy="501358"/>
          </a:xfrm>
          <a:prstGeom prst="rect">
            <a:avLst/>
          </a:prstGeom>
        </p:spPr>
      </p:pic>
      <p:pic>
        <p:nvPicPr>
          <p:cNvPr id="7" name="Picture 6">
            <a:extLst>
              <a:ext uri="{FF2B5EF4-FFF2-40B4-BE49-F238E27FC236}">
                <a16:creationId xmlns:a16="http://schemas.microsoft.com/office/drawing/2014/main" id="{AAE3412C-669D-C84C-B930-96555298BB44}"/>
              </a:ext>
            </a:extLst>
          </p:cNvPr>
          <p:cNvPicPr>
            <a:picLocks noChangeAspect="1"/>
          </p:cNvPicPr>
          <p:nvPr/>
        </p:nvPicPr>
        <p:blipFill>
          <a:blip r:embed="rId3"/>
          <a:stretch>
            <a:fillRect/>
          </a:stretch>
        </p:blipFill>
        <p:spPr>
          <a:xfrm>
            <a:off x="3782291" y="4409000"/>
            <a:ext cx="1898030" cy="600642"/>
          </a:xfrm>
          <a:prstGeom prst="rect">
            <a:avLst/>
          </a:prstGeom>
        </p:spPr>
      </p:pic>
      <p:sp>
        <p:nvSpPr>
          <p:cNvPr id="9" name="TextBox 8">
            <a:extLst>
              <a:ext uri="{FF2B5EF4-FFF2-40B4-BE49-F238E27FC236}">
                <a16:creationId xmlns:a16="http://schemas.microsoft.com/office/drawing/2014/main" id="{E079B369-B67B-6740-B9AF-DE44329264F6}"/>
              </a:ext>
            </a:extLst>
          </p:cNvPr>
          <p:cNvSpPr txBox="1"/>
          <p:nvPr/>
        </p:nvSpPr>
        <p:spPr>
          <a:xfrm>
            <a:off x="6802687" y="4524655"/>
            <a:ext cx="761747" cy="369332"/>
          </a:xfrm>
          <a:prstGeom prst="rect">
            <a:avLst/>
          </a:prstGeom>
          <a:noFill/>
        </p:spPr>
        <p:txBody>
          <a:bodyPr wrap="none" rtlCol="0">
            <a:spAutoFit/>
          </a:bodyPr>
          <a:lstStyle/>
          <a:p>
            <a:r>
              <a:rPr lang="en-US" b="1" dirty="0">
                <a:solidFill>
                  <a:srgbClr val="FF0000"/>
                </a:solidFill>
              </a:rPr>
              <a:t>14.21</a:t>
            </a:r>
          </a:p>
        </p:txBody>
      </p:sp>
      <p:pic>
        <p:nvPicPr>
          <p:cNvPr id="10" name="Picture 9">
            <a:extLst>
              <a:ext uri="{FF2B5EF4-FFF2-40B4-BE49-F238E27FC236}">
                <a16:creationId xmlns:a16="http://schemas.microsoft.com/office/drawing/2014/main" id="{62F98633-136E-6F4F-A6E7-24459334DBE2}"/>
              </a:ext>
            </a:extLst>
          </p:cNvPr>
          <p:cNvPicPr>
            <a:picLocks noChangeAspect="1"/>
          </p:cNvPicPr>
          <p:nvPr/>
        </p:nvPicPr>
        <p:blipFill>
          <a:blip r:embed="rId4"/>
          <a:stretch>
            <a:fillRect/>
          </a:stretch>
        </p:blipFill>
        <p:spPr>
          <a:xfrm>
            <a:off x="5933210" y="5133415"/>
            <a:ext cx="2011368" cy="202638"/>
          </a:xfrm>
          <a:prstGeom prst="rect">
            <a:avLst/>
          </a:prstGeom>
        </p:spPr>
      </p:pic>
      <p:pic>
        <p:nvPicPr>
          <p:cNvPr id="11" name="Picture 10">
            <a:extLst>
              <a:ext uri="{FF2B5EF4-FFF2-40B4-BE49-F238E27FC236}">
                <a16:creationId xmlns:a16="http://schemas.microsoft.com/office/drawing/2014/main" id="{84759E2E-97BA-2B4D-BFD0-DDD3F6BC3DE1}"/>
              </a:ext>
            </a:extLst>
          </p:cNvPr>
          <p:cNvPicPr>
            <a:picLocks noChangeAspect="1"/>
          </p:cNvPicPr>
          <p:nvPr/>
        </p:nvPicPr>
        <p:blipFill>
          <a:blip r:embed="rId5"/>
          <a:stretch>
            <a:fillRect/>
          </a:stretch>
        </p:blipFill>
        <p:spPr>
          <a:xfrm>
            <a:off x="3874250" y="6028144"/>
            <a:ext cx="1395499" cy="410441"/>
          </a:xfrm>
          <a:prstGeom prst="rect">
            <a:avLst/>
          </a:prstGeom>
          <a:solidFill>
            <a:srgbClr val="FFC000"/>
          </a:solidFill>
          <a:ln w="38100">
            <a:solidFill>
              <a:srgbClr val="FF0000"/>
            </a:solidFill>
          </a:ln>
        </p:spPr>
      </p:pic>
      <p:sp>
        <p:nvSpPr>
          <p:cNvPr id="12" name="TextBox 11">
            <a:extLst>
              <a:ext uri="{FF2B5EF4-FFF2-40B4-BE49-F238E27FC236}">
                <a16:creationId xmlns:a16="http://schemas.microsoft.com/office/drawing/2014/main" id="{2EABE0BD-1D3D-904D-A293-23BCB40ACFB8}"/>
              </a:ext>
            </a:extLst>
          </p:cNvPr>
          <p:cNvSpPr txBox="1"/>
          <p:nvPr/>
        </p:nvSpPr>
        <p:spPr>
          <a:xfrm>
            <a:off x="6802686" y="6048698"/>
            <a:ext cx="761747" cy="369332"/>
          </a:xfrm>
          <a:prstGeom prst="rect">
            <a:avLst/>
          </a:prstGeom>
          <a:noFill/>
        </p:spPr>
        <p:txBody>
          <a:bodyPr wrap="none" rtlCol="0">
            <a:spAutoFit/>
          </a:bodyPr>
          <a:lstStyle/>
          <a:p>
            <a:r>
              <a:rPr lang="en-US" b="1" dirty="0">
                <a:solidFill>
                  <a:srgbClr val="FF0000"/>
                </a:solidFill>
              </a:rPr>
              <a:t>14.20</a:t>
            </a:r>
          </a:p>
        </p:txBody>
      </p:sp>
    </p:spTree>
    <p:extLst>
      <p:ext uri="{BB962C8B-B14F-4D97-AF65-F5344CB8AC3E}">
        <p14:creationId xmlns:p14="http://schemas.microsoft.com/office/powerpoint/2010/main" val="3408895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E25713A2-14AF-1145-825B-365EB06D28E0}"/>
              </a:ext>
            </a:extLst>
          </p:cNvPr>
          <p:cNvSpPr txBox="1">
            <a:spLocks noChangeArrowheads="1"/>
          </p:cNvSpPr>
          <p:nvPr/>
        </p:nvSpPr>
        <p:spPr>
          <a:xfrm>
            <a:off x="467590" y="1059870"/>
            <a:ext cx="8229600" cy="5361712"/>
          </a:xfrm>
          <a:prstGeom prst="rect">
            <a:avLst/>
          </a:prstGeom>
        </p:spPr>
        <p:txBody>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285750" indent="-285750">
              <a:buFont typeface="Arial" panose="020B0604020202020204" pitchFamily="34" charset="0"/>
              <a:buChar char="•"/>
            </a:pPr>
            <a:r>
              <a:rPr lang="en-US" altLang="en-US" sz="1800" dirty="0"/>
              <a:t>This energy is stored in the magnetic field within the coil(s).</a:t>
            </a:r>
          </a:p>
          <a:p>
            <a:pPr marL="285750" indent="-285750">
              <a:buFont typeface="Arial" panose="020B0604020202020204" pitchFamily="34" charset="0"/>
              <a:buChar char="•"/>
            </a:pPr>
            <a:r>
              <a:rPr lang="en-US" altLang="en-US" sz="1800" dirty="0"/>
              <a:t>Let’s analyze a simple inductor such as the solenoid: </a:t>
            </a:r>
          </a:p>
          <a:p>
            <a:pPr marL="742950" lvl="1" indent="-285750"/>
            <a:r>
              <a:rPr lang="en-US" altLang="en-US" sz="1800" dirty="0">
                <a:solidFill>
                  <a:srgbClr val="C00000"/>
                </a:solidFill>
              </a:rPr>
              <a:t>self-inductance of solenoid</a:t>
            </a:r>
          </a:p>
          <a:p>
            <a:pPr marL="742950" lvl="1" indent="-285750"/>
            <a:endParaRPr lang="en-US" altLang="en-US" sz="1800" dirty="0">
              <a:solidFill>
                <a:srgbClr val="0070C0"/>
              </a:solidFill>
            </a:endParaRPr>
          </a:p>
          <a:p>
            <a:pPr marL="742950" lvl="1" indent="-285750"/>
            <a:r>
              <a:rPr lang="en-US" altLang="en-US" sz="1800" dirty="0">
                <a:solidFill>
                  <a:srgbClr val="0070C0"/>
                </a:solidFill>
              </a:rPr>
              <a:t>magnetic field inside solenoid</a:t>
            </a:r>
          </a:p>
          <a:p>
            <a:pPr marL="742950" lvl="1" indent="-285750"/>
            <a:endParaRPr lang="en-US" altLang="en-US" sz="1800" dirty="0">
              <a:solidFill>
                <a:srgbClr val="0070C0"/>
              </a:solidFill>
            </a:endParaRPr>
          </a:p>
          <a:p>
            <a:pPr marL="285750" indent="-285750">
              <a:buFont typeface="Arial" panose="020B0604020202020204" pitchFamily="34" charset="0"/>
              <a:buChar char="•"/>
            </a:pPr>
            <a:r>
              <a:rPr lang="en-US" altLang="en-US" sz="1800" dirty="0"/>
              <a:t>Hence,</a:t>
            </a:r>
          </a:p>
          <a:p>
            <a:pPr marL="285750" indent="-285750">
              <a:buFont typeface="Arial" panose="020B0604020202020204" pitchFamily="34" charset="0"/>
              <a:buChar char="•"/>
            </a:pPr>
            <a:endParaRPr lang="en-US" altLang="en-US" sz="1800" dirty="0"/>
          </a:p>
          <a:p>
            <a:pPr marL="285750" indent="-285750">
              <a:buFont typeface="Arial" panose="020B0604020202020204" pitchFamily="34" charset="0"/>
              <a:buChar char="•"/>
            </a:pPr>
            <a:endParaRPr lang="en-US" altLang="en-US" sz="1800" dirty="0"/>
          </a:p>
          <a:p>
            <a:pPr marL="285750" indent="-285750">
              <a:buFont typeface="Arial" panose="020B0604020202020204" pitchFamily="34" charset="0"/>
              <a:buChar char="•"/>
            </a:pPr>
            <a:r>
              <a:rPr lang="en-US" altLang="en-US" sz="1800" dirty="0"/>
              <a:t>We </a:t>
            </a:r>
            <a:r>
              <a:rPr lang="en-US" altLang="en-US" sz="1800" b="1" dirty="0"/>
              <a:t>define </a:t>
            </a:r>
            <a:r>
              <a:rPr lang="en-US" altLang="en-US" sz="1800" dirty="0"/>
              <a:t>the </a:t>
            </a:r>
            <a:r>
              <a:rPr lang="en-US" altLang="en-US" sz="1800" dirty="0">
                <a:solidFill>
                  <a:srgbClr val="FF0000"/>
                </a:solidFill>
              </a:rPr>
              <a:t>magnetic energy density u</a:t>
            </a:r>
            <a:r>
              <a:rPr lang="en-US" altLang="en-US" sz="1800" baseline="-25000" dirty="0">
                <a:solidFill>
                  <a:srgbClr val="FF0000"/>
                </a:solidFill>
              </a:rPr>
              <a:t>m</a:t>
            </a:r>
            <a:r>
              <a:rPr lang="en-US" altLang="en-US" sz="1800" dirty="0">
                <a:solidFill>
                  <a:srgbClr val="FF0000"/>
                </a:solidFill>
              </a:rPr>
              <a:t> </a:t>
            </a:r>
            <a:r>
              <a:rPr lang="en-US" altLang="en-US" sz="1800" dirty="0"/>
              <a:t>as the energy per unit volume.</a:t>
            </a:r>
          </a:p>
          <a:p>
            <a:pPr marL="285750" indent="-285750">
              <a:buFont typeface="Arial" panose="020B0604020202020204" pitchFamily="34" charset="0"/>
              <a:buChar char="•"/>
            </a:pPr>
            <a:r>
              <a:rPr lang="en-US" altLang="en-US" sz="1800" dirty="0"/>
              <a:t>So,</a:t>
            </a:r>
          </a:p>
          <a:p>
            <a:pPr marL="285750" indent="-285750">
              <a:buFont typeface="Arial" panose="020B0604020202020204" pitchFamily="34" charset="0"/>
              <a:buChar char="•"/>
            </a:pPr>
            <a:endParaRPr lang="en-US" altLang="en-US" sz="1800" dirty="0"/>
          </a:p>
          <a:p>
            <a:endParaRPr lang="en-US" altLang="en-US" sz="1800" dirty="0"/>
          </a:p>
          <a:p>
            <a:pPr marL="285750" indent="-285750">
              <a:buFont typeface="Arial" panose="020B0604020202020204" pitchFamily="34" charset="0"/>
              <a:buChar char="•"/>
            </a:pPr>
            <a:r>
              <a:rPr lang="en-US" altLang="en-US" sz="1800" b="1" dirty="0"/>
              <a:t>This result is completely general</a:t>
            </a:r>
            <a:r>
              <a:rPr lang="en-US" altLang="en-US" sz="1800" dirty="0"/>
              <a:t>. </a:t>
            </a:r>
          </a:p>
        </p:txBody>
      </p:sp>
      <p:sp>
        <p:nvSpPr>
          <p:cNvPr id="9" name="TextBox 8">
            <a:extLst>
              <a:ext uri="{FF2B5EF4-FFF2-40B4-BE49-F238E27FC236}">
                <a16:creationId xmlns:a16="http://schemas.microsoft.com/office/drawing/2014/main" id="{E079B369-B67B-6740-B9AF-DE44329264F6}"/>
              </a:ext>
            </a:extLst>
          </p:cNvPr>
          <p:cNvSpPr txBox="1"/>
          <p:nvPr/>
        </p:nvSpPr>
        <p:spPr>
          <a:xfrm>
            <a:off x="6803419" y="3510482"/>
            <a:ext cx="761747" cy="369332"/>
          </a:xfrm>
          <a:prstGeom prst="rect">
            <a:avLst/>
          </a:prstGeom>
          <a:noFill/>
        </p:spPr>
        <p:txBody>
          <a:bodyPr wrap="none" rtlCol="0">
            <a:spAutoFit/>
          </a:bodyPr>
          <a:lstStyle/>
          <a:p>
            <a:r>
              <a:rPr lang="en-US" b="1" dirty="0">
                <a:solidFill>
                  <a:srgbClr val="FF0000"/>
                </a:solidFill>
              </a:rPr>
              <a:t>14.19</a:t>
            </a:r>
          </a:p>
        </p:txBody>
      </p:sp>
      <p:sp>
        <p:nvSpPr>
          <p:cNvPr id="12" name="Title 4">
            <a:extLst>
              <a:ext uri="{FF2B5EF4-FFF2-40B4-BE49-F238E27FC236}">
                <a16:creationId xmlns:a16="http://schemas.microsoft.com/office/drawing/2014/main" id="{9D14CE35-2689-3A48-A69C-B76108B1DBEC}"/>
              </a:ext>
            </a:extLst>
          </p:cNvPr>
          <p:cNvSpPr>
            <a:spLocks noGrp="1"/>
          </p:cNvSpPr>
          <p:nvPr>
            <p:ph type="title"/>
          </p:nvPr>
        </p:nvSpPr>
        <p:spPr>
          <a:xfrm>
            <a:off x="467590" y="368579"/>
            <a:ext cx="4748645" cy="469937"/>
          </a:xfrm>
        </p:spPr>
        <p:txBody>
          <a:bodyPr>
            <a:normAutofit/>
          </a:bodyPr>
          <a:lstStyle/>
          <a:p>
            <a:r>
              <a:rPr lang="en-US" sz="2000" dirty="0"/>
              <a:t>magnetic energy density</a:t>
            </a:r>
          </a:p>
        </p:txBody>
      </p:sp>
      <p:pic>
        <p:nvPicPr>
          <p:cNvPr id="13" name="Picture 12">
            <a:extLst>
              <a:ext uri="{FF2B5EF4-FFF2-40B4-BE49-F238E27FC236}">
                <a16:creationId xmlns:a16="http://schemas.microsoft.com/office/drawing/2014/main" id="{1E7E962A-D83D-9E40-B898-FEF4236A49CD}"/>
              </a:ext>
            </a:extLst>
          </p:cNvPr>
          <p:cNvPicPr>
            <a:picLocks noChangeAspect="1"/>
          </p:cNvPicPr>
          <p:nvPr/>
        </p:nvPicPr>
        <p:blipFill>
          <a:blip r:embed="rId2"/>
          <a:stretch>
            <a:fillRect/>
          </a:stretch>
        </p:blipFill>
        <p:spPr>
          <a:xfrm>
            <a:off x="4273838" y="1843228"/>
            <a:ext cx="1565852" cy="357909"/>
          </a:xfrm>
          <a:prstGeom prst="rect">
            <a:avLst/>
          </a:prstGeom>
        </p:spPr>
      </p:pic>
      <p:pic>
        <p:nvPicPr>
          <p:cNvPr id="14" name="Picture 13">
            <a:extLst>
              <a:ext uri="{FF2B5EF4-FFF2-40B4-BE49-F238E27FC236}">
                <a16:creationId xmlns:a16="http://schemas.microsoft.com/office/drawing/2014/main" id="{A4082309-FC73-3B45-9958-B348CE5C6A4B}"/>
              </a:ext>
            </a:extLst>
          </p:cNvPr>
          <p:cNvPicPr>
            <a:picLocks noChangeAspect="1"/>
          </p:cNvPicPr>
          <p:nvPr/>
        </p:nvPicPr>
        <p:blipFill>
          <a:blip r:embed="rId3"/>
          <a:stretch>
            <a:fillRect/>
          </a:stretch>
        </p:blipFill>
        <p:spPr>
          <a:xfrm>
            <a:off x="4582390" y="2553881"/>
            <a:ext cx="1656774" cy="355023"/>
          </a:xfrm>
          <a:prstGeom prst="rect">
            <a:avLst/>
          </a:prstGeom>
        </p:spPr>
      </p:pic>
      <p:pic>
        <p:nvPicPr>
          <p:cNvPr id="15" name="Picture 14">
            <a:extLst>
              <a:ext uri="{FF2B5EF4-FFF2-40B4-BE49-F238E27FC236}">
                <a16:creationId xmlns:a16="http://schemas.microsoft.com/office/drawing/2014/main" id="{8D39D538-12CB-C84B-90CF-974F419FFC40}"/>
              </a:ext>
            </a:extLst>
          </p:cNvPr>
          <p:cNvPicPr>
            <a:picLocks noChangeAspect="1"/>
          </p:cNvPicPr>
          <p:nvPr/>
        </p:nvPicPr>
        <p:blipFill>
          <a:blip r:embed="rId4"/>
          <a:stretch>
            <a:fillRect/>
          </a:stretch>
        </p:blipFill>
        <p:spPr>
          <a:xfrm>
            <a:off x="3389474" y="3345708"/>
            <a:ext cx="2385832" cy="698880"/>
          </a:xfrm>
          <a:prstGeom prst="rect">
            <a:avLst/>
          </a:prstGeom>
        </p:spPr>
      </p:pic>
      <p:pic>
        <p:nvPicPr>
          <p:cNvPr id="16" name="Picture 15">
            <a:extLst>
              <a:ext uri="{FF2B5EF4-FFF2-40B4-BE49-F238E27FC236}">
                <a16:creationId xmlns:a16="http://schemas.microsoft.com/office/drawing/2014/main" id="{A10D1235-DF85-8C4B-8871-DD6C32559374}"/>
              </a:ext>
            </a:extLst>
          </p:cNvPr>
          <p:cNvPicPr>
            <a:picLocks noChangeAspect="1"/>
          </p:cNvPicPr>
          <p:nvPr/>
        </p:nvPicPr>
        <p:blipFill>
          <a:blip r:embed="rId5"/>
          <a:stretch>
            <a:fillRect/>
          </a:stretch>
        </p:blipFill>
        <p:spPr>
          <a:xfrm>
            <a:off x="3894917" y="5107604"/>
            <a:ext cx="1374946" cy="781832"/>
          </a:xfrm>
          <a:prstGeom prst="rect">
            <a:avLst/>
          </a:prstGeom>
          <a:solidFill>
            <a:srgbClr val="FFC000"/>
          </a:solidFill>
          <a:ln w="38100">
            <a:solidFill>
              <a:srgbClr val="FF0000"/>
            </a:solidFill>
          </a:ln>
        </p:spPr>
      </p:pic>
      <p:sp>
        <p:nvSpPr>
          <p:cNvPr id="17" name="TextBox 16">
            <a:extLst>
              <a:ext uri="{FF2B5EF4-FFF2-40B4-BE49-F238E27FC236}">
                <a16:creationId xmlns:a16="http://schemas.microsoft.com/office/drawing/2014/main" id="{03CF97B7-3A47-834C-91BF-972CBFC07B43}"/>
              </a:ext>
            </a:extLst>
          </p:cNvPr>
          <p:cNvSpPr txBox="1"/>
          <p:nvPr/>
        </p:nvSpPr>
        <p:spPr>
          <a:xfrm>
            <a:off x="6803419" y="5313854"/>
            <a:ext cx="761747" cy="369332"/>
          </a:xfrm>
          <a:prstGeom prst="rect">
            <a:avLst/>
          </a:prstGeom>
          <a:noFill/>
        </p:spPr>
        <p:txBody>
          <a:bodyPr wrap="none" rtlCol="0">
            <a:spAutoFit/>
          </a:bodyPr>
          <a:lstStyle/>
          <a:p>
            <a:r>
              <a:rPr lang="en-US" b="1" dirty="0">
                <a:solidFill>
                  <a:srgbClr val="FF0000"/>
                </a:solidFill>
              </a:rPr>
              <a:t>14.18</a:t>
            </a:r>
          </a:p>
        </p:txBody>
      </p:sp>
    </p:spTree>
    <p:extLst>
      <p:ext uri="{BB962C8B-B14F-4D97-AF65-F5344CB8AC3E}">
        <p14:creationId xmlns:p14="http://schemas.microsoft.com/office/powerpoint/2010/main" val="3798488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6">
            <a:extLst>
              <a:ext uri="{FF2B5EF4-FFF2-40B4-BE49-F238E27FC236}">
                <a16:creationId xmlns:a16="http://schemas.microsoft.com/office/drawing/2014/main" id="{F13E58C0-9869-AF45-A82E-E09F87D0F2A9}"/>
              </a:ext>
            </a:extLst>
          </p:cNvPr>
          <p:cNvSpPr>
            <a:spLocks noGrp="1" noChangeArrowheads="1"/>
          </p:cNvSpPr>
          <p:nvPr>
            <p:ph type="title"/>
          </p:nvPr>
        </p:nvSpPr>
        <p:spPr>
          <a:xfrm>
            <a:off x="290945" y="754218"/>
            <a:ext cx="8572500" cy="522691"/>
          </a:xfrm>
        </p:spPr>
        <p:txBody>
          <a:bodyPr>
            <a:normAutofit/>
          </a:bodyPr>
          <a:lstStyle/>
          <a:p>
            <a:pPr algn="ctr" eaLnBrk="1" hangingPunct="1"/>
            <a:r>
              <a:rPr lang="en-US" altLang="en-US" sz="2000" dirty="0"/>
              <a:t>Energy Density of an Electric Field &amp; magnetic Field</a:t>
            </a:r>
          </a:p>
        </p:txBody>
      </p:sp>
      <p:grpSp>
        <p:nvGrpSpPr>
          <p:cNvPr id="6" name="Group 5">
            <a:extLst>
              <a:ext uri="{FF2B5EF4-FFF2-40B4-BE49-F238E27FC236}">
                <a16:creationId xmlns:a16="http://schemas.microsoft.com/office/drawing/2014/main" id="{0175BF82-7D2B-4545-BFF0-01BC72589120}"/>
              </a:ext>
            </a:extLst>
          </p:cNvPr>
          <p:cNvGrpSpPr/>
          <p:nvPr/>
        </p:nvGrpSpPr>
        <p:grpSpPr>
          <a:xfrm>
            <a:off x="1386334" y="1652151"/>
            <a:ext cx="5924519" cy="3616039"/>
            <a:chOff x="467590" y="1059870"/>
            <a:chExt cx="5924519" cy="3616039"/>
          </a:xfrm>
        </p:grpSpPr>
        <p:sp>
          <p:nvSpPr>
            <p:cNvPr id="8" name="Rectangle 5">
              <a:extLst>
                <a:ext uri="{FF2B5EF4-FFF2-40B4-BE49-F238E27FC236}">
                  <a16:creationId xmlns:a16="http://schemas.microsoft.com/office/drawing/2014/main" id="{78157ADA-DC1B-4F45-9389-F27BBF61D61A}"/>
                </a:ext>
              </a:extLst>
            </p:cNvPr>
            <p:cNvSpPr txBox="1">
              <a:spLocks noChangeArrowheads="1"/>
            </p:cNvSpPr>
            <p:nvPr/>
          </p:nvSpPr>
          <p:spPr>
            <a:xfrm>
              <a:off x="467590" y="1059870"/>
              <a:ext cx="4663817" cy="3616039"/>
            </a:xfrm>
            <a:prstGeom prst="rect">
              <a:avLst/>
            </a:prstGeom>
          </p:spPr>
          <p:txBody>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285750" indent="-285750">
                <a:buFont typeface="Arial" panose="020B0604020202020204" pitchFamily="34" charset="0"/>
                <a:buChar char="•"/>
              </a:pPr>
              <a:r>
                <a:rPr lang="en-US" altLang="en-US" sz="1800" dirty="0"/>
                <a:t>Energy stored in a capacitor:</a:t>
              </a:r>
              <a:endParaRPr lang="en-US" altLang="en-US" sz="1800" dirty="0">
                <a:solidFill>
                  <a:srgbClr val="C00000"/>
                </a:solidFill>
              </a:endParaRPr>
            </a:p>
            <a:p>
              <a:pPr marL="285750" indent="-285750">
                <a:buFont typeface="Arial" panose="020B0604020202020204" pitchFamily="34" charset="0"/>
                <a:buChar char="•"/>
              </a:pPr>
              <a:endParaRPr lang="en-US" altLang="en-US" sz="1800" dirty="0"/>
            </a:p>
            <a:p>
              <a:pPr marL="285750" indent="-285750">
                <a:buFont typeface="Arial" panose="020B0604020202020204" pitchFamily="34" charset="0"/>
                <a:buChar char="•"/>
              </a:pPr>
              <a:r>
                <a:rPr lang="en-US" altLang="en-US" sz="1800" dirty="0"/>
                <a:t>Energy stored in an inductor:</a:t>
              </a:r>
            </a:p>
            <a:p>
              <a:pPr marL="285750" indent="-285750">
                <a:buFont typeface="Arial" panose="020B0604020202020204" pitchFamily="34" charset="0"/>
                <a:buChar char="•"/>
              </a:pPr>
              <a:endParaRPr lang="en-US" altLang="en-US" sz="1800" dirty="0"/>
            </a:p>
            <a:p>
              <a:pPr marL="285750" indent="-285750">
                <a:buFont typeface="Arial" panose="020B0604020202020204" pitchFamily="34" charset="0"/>
                <a:buChar char="•"/>
              </a:pPr>
              <a:r>
                <a:rPr lang="en-US" altLang="en-US" sz="1800" dirty="0"/>
                <a:t>Energy density in electric field:</a:t>
              </a:r>
            </a:p>
            <a:p>
              <a:pPr marL="285750" indent="-285750">
                <a:buFont typeface="Arial" panose="020B0604020202020204" pitchFamily="34" charset="0"/>
                <a:buChar char="•"/>
              </a:pPr>
              <a:endParaRPr lang="en-US" altLang="en-US" sz="1800" dirty="0"/>
            </a:p>
            <a:p>
              <a:pPr marL="285750" indent="-285750">
                <a:buFont typeface="Arial" panose="020B0604020202020204" pitchFamily="34" charset="0"/>
                <a:buChar char="•"/>
              </a:pPr>
              <a:r>
                <a:rPr lang="en-US" altLang="en-US" sz="1800" dirty="0"/>
                <a:t>Energy density stored in magnetic field:  </a:t>
              </a:r>
            </a:p>
          </p:txBody>
        </p:sp>
        <p:pic>
          <p:nvPicPr>
            <p:cNvPr id="2" name="Picture 1">
              <a:extLst>
                <a:ext uri="{FF2B5EF4-FFF2-40B4-BE49-F238E27FC236}">
                  <a16:creationId xmlns:a16="http://schemas.microsoft.com/office/drawing/2014/main" id="{95E3E6E8-CE7A-1B44-B221-C53BBAE7DDA3}"/>
                </a:ext>
              </a:extLst>
            </p:cNvPr>
            <p:cNvPicPr>
              <a:picLocks noChangeAspect="1"/>
            </p:cNvPicPr>
            <p:nvPr/>
          </p:nvPicPr>
          <p:blipFill>
            <a:blip r:embed="rId3"/>
            <a:stretch>
              <a:fillRect/>
            </a:stretch>
          </p:blipFill>
          <p:spPr>
            <a:xfrm>
              <a:off x="4348594" y="1092413"/>
              <a:ext cx="1299000" cy="328399"/>
            </a:xfrm>
            <a:prstGeom prst="rect">
              <a:avLst/>
            </a:prstGeom>
          </p:spPr>
        </p:pic>
        <p:pic>
          <p:nvPicPr>
            <p:cNvPr id="3" name="Picture 2">
              <a:extLst>
                <a:ext uri="{FF2B5EF4-FFF2-40B4-BE49-F238E27FC236}">
                  <a16:creationId xmlns:a16="http://schemas.microsoft.com/office/drawing/2014/main" id="{64FD2F8D-A75A-3941-A104-4319CA02ED06}"/>
                </a:ext>
              </a:extLst>
            </p:cNvPr>
            <p:cNvPicPr>
              <a:picLocks noChangeAspect="1"/>
            </p:cNvPicPr>
            <p:nvPr/>
          </p:nvPicPr>
          <p:blipFill>
            <a:blip r:embed="rId4"/>
            <a:stretch>
              <a:fillRect/>
            </a:stretch>
          </p:blipFill>
          <p:spPr>
            <a:xfrm>
              <a:off x="4348594" y="1889125"/>
              <a:ext cx="1211577" cy="336549"/>
            </a:xfrm>
            <a:prstGeom prst="rect">
              <a:avLst/>
            </a:prstGeom>
          </p:spPr>
        </p:pic>
        <p:pic>
          <p:nvPicPr>
            <p:cNvPr id="4" name="Picture 3">
              <a:extLst>
                <a:ext uri="{FF2B5EF4-FFF2-40B4-BE49-F238E27FC236}">
                  <a16:creationId xmlns:a16="http://schemas.microsoft.com/office/drawing/2014/main" id="{3D5E78FF-74A0-DB4E-8551-39DFFADEC967}"/>
                </a:ext>
              </a:extLst>
            </p:cNvPr>
            <p:cNvPicPr>
              <a:picLocks noChangeAspect="1"/>
            </p:cNvPicPr>
            <p:nvPr/>
          </p:nvPicPr>
          <p:blipFill>
            <a:blip r:embed="rId5"/>
            <a:stretch>
              <a:fillRect/>
            </a:stretch>
          </p:blipFill>
          <p:spPr>
            <a:xfrm>
              <a:off x="4229099" y="2693987"/>
              <a:ext cx="1532659" cy="364919"/>
            </a:xfrm>
            <a:prstGeom prst="rect">
              <a:avLst/>
            </a:prstGeom>
          </p:spPr>
        </p:pic>
        <p:pic>
          <p:nvPicPr>
            <p:cNvPr id="5" name="Picture 4">
              <a:extLst>
                <a:ext uri="{FF2B5EF4-FFF2-40B4-BE49-F238E27FC236}">
                  <a16:creationId xmlns:a16="http://schemas.microsoft.com/office/drawing/2014/main" id="{428E73EE-17AB-CB4A-8BBD-9240C8B3BC79}"/>
                </a:ext>
              </a:extLst>
            </p:cNvPr>
            <p:cNvPicPr>
              <a:picLocks noChangeAspect="1"/>
            </p:cNvPicPr>
            <p:nvPr/>
          </p:nvPicPr>
          <p:blipFill>
            <a:blip r:embed="rId6"/>
            <a:stretch>
              <a:fillRect/>
            </a:stretch>
          </p:blipFill>
          <p:spPr>
            <a:xfrm>
              <a:off x="5131407" y="3314701"/>
              <a:ext cx="1260702" cy="649000"/>
            </a:xfrm>
            <a:prstGeom prst="rect">
              <a:avLst/>
            </a:prstGeom>
          </p:spPr>
        </p:pic>
      </p:grpSp>
    </p:spTree>
    <p:extLst>
      <p:ext uri="{BB962C8B-B14F-4D97-AF65-F5344CB8AC3E}">
        <p14:creationId xmlns:p14="http://schemas.microsoft.com/office/powerpoint/2010/main" val="213953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86">
            <a:extLst>
              <a:ext uri="{FF2B5EF4-FFF2-40B4-BE49-F238E27FC236}">
                <a16:creationId xmlns:a16="http://schemas.microsoft.com/office/drawing/2014/main" id="{1D11178F-B180-6F46-8D04-A1EAFD309F83}"/>
              </a:ext>
            </a:extLst>
          </p:cNvPr>
          <p:cNvSpPr/>
          <p:nvPr/>
        </p:nvSpPr>
        <p:spPr>
          <a:xfrm>
            <a:off x="73569" y="79147"/>
            <a:ext cx="6019005" cy="4826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pPr lvl="0">
              <a:defRPr>
                <a:uFillTx/>
              </a:defRPr>
            </a:pPr>
            <a:r>
              <a:rPr lang="en-US" sz="2000" b="1">
                <a:uFill>
                  <a:solidFill/>
                </a:uFill>
                <a:latin typeface="+mj-lt"/>
              </a:rPr>
              <a:t>14</a:t>
            </a:r>
            <a:r>
              <a:rPr sz="2000" b="1">
                <a:uFill>
                  <a:solidFill/>
                </a:uFill>
                <a:latin typeface="+mj-lt"/>
              </a:rPr>
              <a:t>.</a:t>
            </a:r>
            <a:r>
              <a:rPr lang="en-US" sz="2000" b="1">
                <a:uFill>
                  <a:solidFill/>
                </a:uFill>
                <a:latin typeface="+mj-lt"/>
              </a:rPr>
              <a:t>4</a:t>
            </a:r>
            <a:r>
              <a:rPr sz="2000" b="1">
                <a:uFill>
                  <a:solidFill/>
                </a:uFill>
                <a:latin typeface="+mj-lt"/>
              </a:rPr>
              <a:t> </a:t>
            </a:r>
            <a:r>
              <a:rPr lang="en-US" sz="2000" b="1">
                <a:solidFill>
                  <a:srgbClr val="0433FF"/>
                </a:solidFill>
                <a:uFill>
                  <a:solidFill>
                    <a:srgbClr val="0433FF"/>
                  </a:solidFill>
                </a:uFill>
                <a:latin typeface="+mj-lt"/>
              </a:rPr>
              <a:t>RL CIRCUITS </a:t>
            </a:r>
            <a:endParaRPr sz="2000" b="1" dirty="0">
              <a:solidFill>
                <a:srgbClr val="0433FF"/>
              </a:solidFill>
              <a:uFill>
                <a:solidFill>
                  <a:srgbClr val="0433FF"/>
                </a:solidFill>
              </a:uFill>
              <a:latin typeface="+mj-lt"/>
            </a:endParaRPr>
          </a:p>
        </p:txBody>
      </p:sp>
      <p:sp>
        <p:nvSpPr>
          <p:cNvPr id="14" name="Rectangle 4">
            <a:extLst>
              <a:ext uri="{FF2B5EF4-FFF2-40B4-BE49-F238E27FC236}">
                <a16:creationId xmlns:a16="http://schemas.microsoft.com/office/drawing/2014/main" id="{4590CFAF-6F76-A74D-8E7F-60E8DA27339B}"/>
              </a:ext>
            </a:extLst>
          </p:cNvPr>
          <p:cNvSpPr txBox="1">
            <a:spLocks noChangeArrowheads="1"/>
          </p:cNvSpPr>
          <p:nvPr/>
        </p:nvSpPr>
        <p:spPr>
          <a:xfrm>
            <a:off x="399185" y="851935"/>
            <a:ext cx="8418994" cy="2236705"/>
          </a:xfrm>
          <a:prstGeom prst="rect">
            <a:avLst/>
          </a:prstGeom>
        </p:spPr>
        <p:txBody>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285750" indent="-285750">
              <a:buFont typeface="Arial" panose="020B0604020202020204" pitchFamily="34" charset="0"/>
              <a:buChar char="•"/>
            </a:pPr>
            <a:r>
              <a:rPr lang="en-US" sz="1800" dirty="0">
                <a:uFill>
                  <a:solidFill/>
                </a:uFill>
              </a:rPr>
              <a:t>Circuit</a:t>
            </a:r>
            <a:r>
              <a:rPr lang="en-US" sz="1800" dirty="0">
                <a:solidFill>
                  <a:srgbClr val="FF0000"/>
                </a:solidFill>
                <a:uFill>
                  <a:solidFill/>
                </a:uFill>
              </a:rPr>
              <a:t> </a:t>
            </a:r>
            <a:r>
              <a:rPr lang="en-US" sz="1800" dirty="0">
                <a:uFill>
                  <a:solidFill/>
                </a:uFill>
              </a:rPr>
              <a:t>containing a resistor (</a:t>
            </a:r>
            <a:r>
              <a:rPr lang="en-US" sz="1800" dirty="0">
                <a:solidFill>
                  <a:srgbClr val="422DFF"/>
                </a:solidFill>
                <a:uFill>
                  <a:solidFill/>
                </a:uFill>
              </a:rPr>
              <a:t>R</a:t>
            </a:r>
            <a:r>
              <a:rPr lang="en-US" sz="1800" dirty="0">
                <a:uFill>
                  <a:solidFill/>
                </a:uFill>
              </a:rPr>
              <a:t>) &amp; inductor (</a:t>
            </a:r>
            <a:r>
              <a:rPr lang="en-US" sz="1800" dirty="0">
                <a:solidFill>
                  <a:srgbClr val="422DFF"/>
                </a:solidFill>
                <a:uFill>
                  <a:solidFill/>
                </a:uFill>
              </a:rPr>
              <a:t>L</a:t>
            </a:r>
            <a:r>
              <a:rPr lang="en-US" sz="1800" dirty="0">
                <a:uFill>
                  <a:solidFill/>
                </a:uFill>
              </a:rPr>
              <a:t>).</a:t>
            </a:r>
          </a:p>
          <a:p>
            <a:pPr marL="285750" indent="-285750">
              <a:buFont typeface="Arial" panose="020B0604020202020204" pitchFamily="34" charset="0"/>
              <a:buChar char="•"/>
            </a:pPr>
            <a:r>
              <a:rPr lang="en-US" altLang="en-US" sz="1800" dirty="0"/>
              <a:t>Inductors suppress rapid changes in current due to self-induced </a:t>
            </a:r>
            <a:r>
              <a:rPr lang="en-US" altLang="en-US" sz="1800" dirty="0" err="1"/>
              <a:t>emf</a:t>
            </a:r>
            <a:r>
              <a:rPr lang="en-US" altLang="en-US" sz="1800" dirty="0"/>
              <a:t>.</a:t>
            </a:r>
          </a:p>
          <a:p>
            <a:pPr marL="285750" indent="-285750">
              <a:buFont typeface="Arial" panose="020B0604020202020204" pitchFamily="34" charset="0"/>
              <a:buChar char="•"/>
            </a:pPr>
            <a:r>
              <a:rPr lang="en-US" altLang="en-US" sz="1800" dirty="0"/>
              <a:t>Useful for stable, steady  currents</a:t>
            </a:r>
          </a:p>
          <a:p>
            <a:pPr marL="285750" indent="-285750">
              <a:buFont typeface="Arial" panose="020B0604020202020204" pitchFamily="34" charset="0"/>
              <a:buChar char="•"/>
            </a:pPr>
            <a:r>
              <a:rPr lang="en-US" altLang="en-US" sz="1800" dirty="0"/>
              <a:t>Here, and next section, we look at the effect of including inductors into circuits</a:t>
            </a:r>
          </a:p>
          <a:p>
            <a:pPr marL="742950" lvl="1" indent="-285750"/>
            <a:r>
              <a:rPr lang="en-US" sz="1600" dirty="0">
                <a:solidFill>
                  <a:srgbClr val="0070C0"/>
                </a:solidFill>
                <a:uFill>
                  <a:solidFill/>
                </a:uFill>
              </a:rPr>
              <a:t>Resistor could be a separate circuit element or may represent inductor windings</a:t>
            </a:r>
            <a:r>
              <a:rPr lang="en-US" sz="1600" dirty="0">
                <a:solidFill>
                  <a:schemeClr val="tx1"/>
                </a:solidFill>
                <a:uFill>
                  <a:solidFill/>
                </a:uFill>
              </a:rPr>
              <a:t>.</a:t>
            </a:r>
          </a:p>
          <a:p>
            <a:pPr marL="742950" lvl="1" indent="-285750"/>
            <a:r>
              <a:rPr lang="en-US" sz="1600" dirty="0">
                <a:solidFill>
                  <a:srgbClr val="C00000"/>
                </a:solidFill>
                <a:uFill>
                  <a:solidFill/>
                </a:uFill>
              </a:rPr>
              <a:t>Below we assume an ideal circuit</a:t>
            </a:r>
            <a:r>
              <a:rPr lang="en-US" sz="1600" dirty="0">
                <a:solidFill>
                  <a:schemeClr val="tx1"/>
                </a:solidFill>
                <a:uFill>
                  <a:solidFill/>
                </a:uFill>
              </a:rPr>
              <a:t>.</a:t>
            </a:r>
          </a:p>
        </p:txBody>
      </p:sp>
      <p:pic>
        <p:nvPicPr>
          <p:cNvPr id="4" name="Picture Placeholder 1" descr="CNX_UPhysics_31_04_indcircuit.jpg">
            <a:extLst>
              <a:ext uri="{FF2B5EF4-FFF2-40B4-BE49-F238E27FC236}">
                <a16:creationId xmlns:a16="http://schemas.microsoft.com/office/drawing/2014/main" id="{722BD3CE-3DDA-1346-B53A-C721AD88550F}"/>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5175" b="-5175"/>
          <a:stretch>
            <a:fillRect/>
          </a:stretch>
        </p:blipFill>
        <p:spPr>
          <a:xfrm>
            <a:off x="1342833" y="3210560"/>
            <a:ext cx="6531698" cy="2835378"/>
          </a:xfrm>
        </p:spPr>
      </p:pic>
      <p:sp>
        <p:nvSpPr>
          <p:cNvPr id="5" name="Text Placeholder 6">
            <a:extLst>
              <a:ext uri="{FF2B5EF4-FFF2-40B4-BE49-F238E27FC236}">
                <a16:creationId xmlns:a16="http://schemas.microsoft.com/office/drawing/2014/main" id="{F736AF9A-E446-4F45-A185-92AA415A1FE7}"/>
              </a:ext>
            </a:extLst>
          </p:cNvPr>
          <p:cNvSpPr>
            <a:spLocks noGrp="1"/>
          </p:cNvSpPr>
          <p:nvPr>
            <p:ph type="body" sz="quarter" idx="14"/>
          </p:nvPr>
        </p:nvSpPr>
        <p:spPr>
          <a:xfrm>
            <a:off x="6258560" y="5924018"/>
            <a:ext cx="2631440" cy="577518"/>
          </a:xfrm>
        </p:spPr>
        <p:txBody>
          <a:bodyPr>
            <a:noAutofit/>
          </a:bodyPr>
          <a:lstStyle/>
          <a:p>
            <a:r>
              <a:rPr lang="en-US" sz="1600" dirty="0"/>
              <a:t>Equivalent circuit after </a:t>
            </a:r>
            <a:r>
              <a:rPr lang="en-US" sz="1600" i="1" dirty="0"/>
              <a:t>S</a:t>
            </a:r>
            <a:r>
              <a:rPr lang="en-US" sz="1600" baseline="-25000" dirty="0"/>
              <a:t>1</a:t>
            </a:r>
            <a:r>
              <a:rPr lang="en-US" sz="1600" dirty="0"/>
              <a:t> is opened and </a:t>
            </a:r>
            <a:r>
              <a:rPr lang="en-US" sz="1600" i="1" dirty="0"/>
              <a:t>S</a:t>
            </a:r>
            <a:r>
              <a:rPr lang="en-US" sz="1600" baseline="-25000" dirty="0"/>
              <a:t>2</a:t>
            </a:r>
            <a:r>
              <a:rPr lang="en-US" sz="1600" dirty="0"/>
              <a:t> is closed.</a:t>
            </a:r>
          </a:p>
        </p:txBody>
      </p:sp>
      <p:sp>
        <p:nvSpPr>
          <p:cNvPr id="2" name="Rectangle 1">
            <a:extLst>
              <a:ext uri="{FF2B5EF4-FFF2-40B4-BE49-F238E27FC236}">
                <a16:creationId xmlns:a16="http://schemas.microsoft.com/office/drawing/2014/main" id="{FB502DE7-09F8-6F48-9CE4-C0B18E49D8C7}"/>
              </a:ext>
            </a:extLst>
          </p:cNvPr>
          <p:cNvSpPr/>
          <p:nvPr/>
        </p:nvSpPr>
        <p:spPr>
          <a:xfrm>
            <a:off x="1342833" y="5916762"/>
            <a:ext cx="2007784" cy="584775"/>
          </a:xfrm>
          <a:prstGeom prst="rect">
            <a:avLst/>
          </a:prstGeom>
        </p:spPr>
        <p:txBody>
          <a:bodyPr wrap="square">
            <a:spAutoFit/>
          </a:bodyPr>
          <a:lstStyle/>
          <a:p>
            <a:r>
              <a:rPr lang="en-US" sz="1600" dirty="0"/>
              <a:t>An </a:t>
            </a:r>
            <a:r>
              <a:rPr lang="en-US" sz="1600" i="1" dirty="0"/>
              <a:t>RL</a:t>
            </a:r>
            <a:r>
              <a:rPr lang="en-US" sz="1600" dirty="0"/>
              <a:t> circuit with switches </a:t>
            </a:r>
            <a:r>
              <a:rPr lang="en-US" sz="1600" i="1" dirty="0"/>
              <a:t>S</a:t>
            </a:r>
            <a:r>
              <a:rPr lang="en-US" sz="1600" baseline="-25000" dirty="0"/>
              <a:t>1</a:t>
            </a:r>
            <a:r>
              <a:rPr lang="en-US" sz="1600" dirty="0"/>
              <a:t> and </a:t>
            </a:r>
            <a:r>
              <a:rPr lang="en-US" sz="1600" i="1" dirty="0"/>
              <a:t>S</a:t>
            </a:r>
            <a:r>
              <a:rPr lang="en-US" sz="1600" baseline="-25000" dirty="0"/>
              <a:t>2</a:t>
            </a:r>
            <a:r>
              <a:rPr lang="en-US" sz="1600" dirty="0"/>
              <a:t>.</a:t>
            </a:r>
          </a:p>
        </p:txBody>
      </p:sp>
      <p:sp>
        <p:nvSpPr>
          <p:cNvPr id="3" name="Rectangle 2">
            <a:extLst>
              <a:ext uri="{FF2B5EF4-FFF2-40B4-BE49-F238E27FC236}">
                <a16:creationId xmlns:a16="http://schemas.microsoft.com/office/drawing/2014/main" id="{A33D536C-DB34-734C-BEFB-048D63C32E22}"/>
              </a:ext>
            </a:extLst>
          </p:cNvPr>
          <p:cNvSpPr/>
          <p:nvPr/>
        </p:nvSpPr>
        <p:spPr>
          <a:xfrm>
            <a:off x="3665577" y="5916761"/>
            <a:ext cx="2278023" cy="584775"/>
          </a:xfrm>
          <a:prstGeom prst="rect">
            <a:avLst/>
          </a:prstGeom>
        </p:spPr>
        <p:txBody>
          <a:bodyPr wrap="square">
            <a:spAutoFit/>
          </a:bodyPr>
          <a:lstStyle/>
          <a:p>
            <a:r>
              <a:rPr lang="en-US" sz="1600" dirty="0"/>
              <a:t>Equivalent circuit with </a:t>
            </a:r>
            <a:r>
              <a:rPr lang="en-US" sz="1600" i="1" dirty="0"/>
              <a:t>S</a:t>
            </a:r>
            <a:r>
              <a:rPr lang="en-US" sz="1600" baseline="-25000" dirty="0"/>
              <a:t>1 </a:t>
            </a:r>
            <a:r>
              <a:rPr lang="en-US" sz="1600" dirty="0"/>
              <a:t>closed and </a:t>
            </a:r>
            <a:r>
              <a:rPr lang="en-US" sz="1600" i="1" dirty="0"/>
              <a:t>S</a:t>
            </a:r>
            <a:r>
              <a:rPr lang="en-US" sz="1600" baseline="-25000" dirty="0"/>
              <a:t>2</a:t>
            </a:r>
            <a:r>
              <a:rPr lang="en-US" sz="1600" dirty="0"/>
              <a:t> open.</a:t>
            </a:r>
          </a:p>
        </p:txBody>
      </p:sp>
      <p:sp>
        <p:nvSpPr>
          <p:cNvPr id="8" name="Title 4">
            <a:extLst>
              <a:ext uri="{FF2B5EF4-FFF2-40B4-BE49-F238E27FC236}">
                <a16:creationId xmlns:a16="http://schemas.microsoft.com/office/drawing/2014/main" id="{C428F751-4376-214B-973E-4E3536A1C515}"/>
              </a:ext>
            </a:extLst>
          </p:cNvPr>
          <p:cNvSpPr>
            <a:spLocks noGrp="1"/>
          </p:cNvSpPr>
          <p:nvPr>
            <p:ph type="title"/>
          </p:nvPr>
        </p:nvSpPr>
        <p:spPr>
          <a:xfrm>
            <a:off x="149650" y="3210560"/>
            <a:ext cx="2032000" cy="403021"/>
          </a:xfrm>
        </p:spPr>
        <p:txBody>
          <a:bodyPr>
            <a:normAutofit/>
          </a:bodyPr>
          <a:lstStyle/>
          <a:p>
            <a:r>
              <a:rPr lang="en-US" sz="2000" dirty="0"/>
              <a:t>Figure 14.12</a:t>
            </a:r>
          </a:p>
        </p:txBody>
      </p:sp>
    </p:spTree>
    <p:extLst>
      <p:ext uri="{BB962C8B-B14F-4D97-AF65-F5344CB8AC3E}">
        <p14:creationId xmlns:p14="http://schemas.microsoft.com/office/powerpoint/2010/main" val="1480595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CNX_UPhysics_31_04_indcircuit.jpg"/>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34148" t="-1162" r="32585" b="35175"/>
          <a:stretch/>
        </p:blipFill>
        <p:spPr>
          <a:xfrm>
            <a:off x="6088134" y="1528444"/>
            <a:ext cx="2682240" cy="2092961"/>
          </a:xfrm>
        </p:spPr>
      </p:pic>
      <p:sp>
        <p:nvSpPr>
          <p:cNvPr id="9" name="Title 4">
            <a:extLst>
              <a:ext uri="{FF2B5EF4-FFF2-40B4-BE49-F238E27FC236}">
                <a16:creationId xmlns:a16="http://schemas.microsoft.com/office/drawing/2014/main" id="{8835961B-4CCE-514E-81FD-2EA6EAAC1A7D}"/>
              </a:ext>
            </a:extLst>
          </p:cNvPr>
          <p:cNvSpPr>
            <a:spLocks noGrp="1"/>
          </p:cNvSpPr>
          <p:nvPr>
            <p:ph type="title"/>
          </p:nvPr>
        </p:nvSpPr>
        <p:spPr>
          <a:xfrm>
            <a:off x="384705" y="467360"/>
            <a:ext cx="3355550" cy="403021"/>
          </a:xfrm>
        </p:spPr>
        <p:txBody>
          <a:bodyPr>
            <a:normAutofit/>
          </a:bodyPr>
          <a:lstStyle/>
          <a:p>
            <a:r>
              <a:rPr lang="en-US" sz="2000" dirty="0"/>
              <a:t>current growth</a:t>
            </a:r>
          </a:p>
        </p:txBody>
      </p:sp>
      <p:sp>
        <p:nvSpPr>
          <p:cNvPr id="11" name="Rectangle 10">
            <a:extLst>
              <a:ext uri="{FF2B5EF4-FFF2-40B4-BE49-F238E27FC236}">
                <a16:creationId xmlns:a16="http://schemas.microsoft.com/office/drawing/2014/main" id="{758941C6-4593-8E45-96A6-6B834F328194}"/>
              </a:ext>
            </a:extLst>
          </p:cNvPr>
          <p:cNvSpPr/>
          <p:nvPr/>
        </p:nvSpPr>
        <p:spPr>
          <a:xfrm>
            <a:off x="384704" y="1190674"/>
            <a:ext cx="5701136" cy="5355312"/>
          </a:xfrm>
          <a:prstGeom prst="rect">
            <a:avLst/>
          </a:prstGeom>
        </p:spPr>
        <p:txBody>
          <a:bodyPr wrap="square">
            <a:spAutoFit/>
          </a:bodyPr>
          <a:lstStyle/>
          <a:p>
            <a:pPr marL="285750" indent="-285750">
              <a:buClr>
                <a:srgbClr val="72A510"/>
              </a:buClr>
              <a:buFont typeface="Arial" panose="020B0604020202020204" pitchFamily="34" charset="0"/>
              <a:buChar char="•"/>
            </a:pPr>
            <a:r>
              <a:rPr lang="en-US" altLang="en-US" dirty="0"/>
              <a:t>When switch S</a:t>
            </a:r>
            <a:r>
              <a:rPr lang="en-US" altLang="en-US" baseline="-25000" dirty="0"/>
              <a:t>1</a:t>
            </a:r>
            <a:r>
              <a:rPr lang="en-US" altLang="en-US" dirty="0"/>
              <a:t> is closed (at time </a:t>
            </a:r>
            <a:r>
              <a:rPr lang="en-US" altLang="en-US" i="1" dirty="0"/>
              <a:t>t</a:t>
            </a:r>
            <a:r>
              <a:rPr lang="en-US" altLang="en-US" dirty="0"/>
              <a:t> = 0), the source </a:t>
            </a:r>
            <a:r>
              <a:rPr lang="en-US" altLang="en-US" dirty="0" err="1"/>
              <a:t>emf</a:t>
            </a:r>
            <a:r>
              <a:rPr lang="en-US" altLang="en-US" dirty="0"/>
              <a:t> produces a current.</a:t>
            </a:r>
          </a:p>
          <a:p>
            <a:pPr>
              <a:buClr>
                <a:srgbClr val="72A510"/>
              </a:buClr>
            </a:pPr>
            <a:endParaRPr lang="en-US" altLang="en-US" dirty="0"/>
          </a:p>
          <a:p>
            <a:pPr marL="285750" indent="-285750">
              <a:buClr>
                <a:srgbClr val="72A510"/>
              </a:buClr>
              <a:buFont typeface="Arial" panose="020B0604020202020204" pitchFamily="34" charset="0"/>
              <a:buChar char="•"/>
            </a:pPr>
            <a:r>
              <a:rPr lang="en-US" altLang="en-US" dirty="0"/>
              <a:t>As a result, a back </a:t>
            </a:r>
            <a:r>
              <a:rPr lang="en-US" altLang="en-US" dirty="0" err="1"/>
              <a:t>emf</a:t>
            </a:r>
            <a:r>
              <a:rPr lang="en-US" altLang="en-US" dirty="0"/>
              <a:t> is induced in the inductor that opposes the original increasing current.</a:t>
            </a:r>
          </a:p>
          <a:p>
            <a:pPr marL="285750" indent="-285750">
              <a:buClr>
                <a:srgbClr val="72A510"/>
              </a:buClr>
              <a:buFont typeface="Arial" panose="020B0604020202020204" pitchFamily="34" charset="0"/>
              <a:buChar char="•"/>
            </a:pPr>
            <a:endParaRPr lang="en-US" altLang="en-US" dirty="0"/>
          </a:p>
          <a:p>
            <a:pPr marL="285750" indent="-285750">
              <a:buClr>
                <a:srgbClr val="72A510"/>
              </a:buClr>
              <a:buFont typeface="Arial" panose="020B0604020202020204" pitchFamily="34" charset="0"/>
              <a:buChar char="•"/>
            </a:pPr>
            <a:r>
              <a:rPr lang="en-US" altLang="en-US" dirty="0"/>
              <a:t>Thus the current cannot change suddenly to its maximum value – there is a growth in the current:</a:t>
            </a:r>
          </a:p>
          <a:p>
            <a:pPr marL="742950" lvl="1" indent="-285750">
              <a:buClr>
                <a:srgbClr val="72A510"/>
              </a:buClr>
              <a:buFont typeface="Arial" panose="020B0604020202020204" pitchFamily="34" charset="0"/>
              <a:buChar char="•"/>
            </a:pPr>
            <a:r>
              <a:rPr lang="en-US" altLang="en-US" dirty="0">
                <a:solidFill>
                  <a:srgbClr val="C00000"/>
                </a:solidFill>
              </a:rPr>
              <a:t>its value depends on time</a:t>
            </a:r>
            <a:r>
              <a:rPr lang="en-US" altLang="en-US" dirty="0"/>
              <a:t>.</a:t>
            </a:r>
          </a:p>
          <a:p>
            <a:pPr marL="742950" lvl="1" indent="-285750">
              <a:buClr>
                <a:srgbClr val="72A510"/>
              </a:buClr>
              <a:buFont typeface="Arial" panose="020B0604020202020204" pitchFamily="34" charset="0"/>
              <a:buChar char="•"/>
            </a:pPr>
            <a:endParaRPr lang="en-US" altLang="en-US" dirty="0">
              <a:solidFill>
                <a:srgbClr val="C00000"/>
              </a:solidFill>
            </a:endParaRPr>
          </a:p>
          <a:p>
            <a:pPr marL="285750" indent="-285750">
              <a:buClr>
                <a:srgbClr val="72A510"/>
              </a:buClr>
              <a:buFont typeface="Arial" panose="020B0604020202020204" pitchFamily="34" charset="0"/>
              <a:buChar char="•"/>
            </a:pPr>
            <a:r>
              <a:rPr lang="en-US" altLang="en-US" dirty="0"/>
              <a:t>The potential differences across the two elements:</a:t>
            </a:r>
          </a:p>
          <a:p>
            <a:pPr marL="742950" lvl="1" indent="-285750">
              <a:buClr>
                <a:srgbClr val="72A510"/>
              </a:buClr>
              <a:buFont typeface="Arial" panose="020B0604020202020204" pitchFamily="34" charset="0"/>
              <a:buChar char="•"/>
            </a:pPr>
            <a:r>
              <a:rPr lang="en-US" altLang="en-US" dirty="0">
                <a:solidFill>
                  <a:srgbClr val="C00000"/>
                </a:solidFill>
              </a:rPr>
              <a:t>lower case represent time dependent values</a:t>
            </a:r>
            <a:r>
              <a:rPr lang="en-US" altLang="en-US" dirty="0"/>
              <a:t>.</a:t>
            </a:r>
          </a:p>
          <a:p>
            <a:pPr marL="742950" lvl="1" indent="-285750">
              <a:buClr>
                <a:srgbClr val="72A510"/>
              </a:buClr>
              <a:buFont typeface="Arial" panose="020B0604020202020204" pitchFamily="34" charset="0"/>
              <a:buChar char="•"/>
            </a:pPr>
            <a:endParaRPr lang="en-US" altLang="en-US" dirty="0">
              <a:solidFill>
                <a:srgbClr val="C00000"/>
              </a:solidFill>
            </a:endParaRPr>
          </a:p>
          <a:p>
            <a:pPr marL="285750" indent="-285750">
              <a:buClr>
                <a:srgbClr val="72A510"/>
              </a:buClr>
              <a:buFont typeface="Arial" panose="020B0604020202020204" pitchFamily="34" charset="0"/>
              <a:buChar char="•"/>
            </a:pPr>
            <a:r>
              <a:rPr lang="en-US" altLang="en-US" dirty="0"/>
              <a:t>Apply KVL rule:</a:t>
            </a:r>
          </a:p>
          <a:p>
            <a:pPr marL="285750" indent="-285750">
              <a:buClr>
                <a:srgbClr val="72A510"/>
              </a:buClr>
              <a:buFont typeface="Arial" panose="020B0604020202020204" pitchFamily="34" charset="0"/>
              <a:buChar char="•"/>
            </a:pPr>
            <a:endParaRPr lang="en-US" altLang="en-US" dirty="0"/>
          </a:p>
          <a:p>
            <a:pPr>
              <a:buClr>
                <a:srgbClr val="72A510"/>
              </a:buClr>
            </a:pPr>
            <a:endParaRPr lang="en-US" altLang="en-US" dirty="0"/>
          </a:p>
          <a:p>
            <a:pPr marL="285750" indent="-285750">
              <a:buClr>
                <a:srgbClr val="72A510"/>
              </a:buClr>
              <a:buFont typeface="Arial" panose="020B0604020202020204" pitchFamily="34" charset="0"/>
              <a:buChar char="•"/>
            </a:pPr>
            <a:r>
              <a:rPr lang="en-US" altLang="en-US" dirty="0"/>
              <a:t>This is first-order, ordinary differential equation.</a:t>
            </a:r>
          </a:p>
          <a:p>
            <a:pPr marL="285750" indent="-285750">
              <a:buClr>
                <a:srgbClr val="72A510"/>
              </a:buClr>
              <a:buFont typeface="Arial" panose="020B0604020202020204" pitchFamily="34" charset="0"/>
              <a:buChar char="•"/>
            </a:pPr>
            <a:endParaRPr lang="en-US" altLang="en-US" dirty="0"/>
          </a:p>
          <a:p>
            <a:pPr marL="285750" indent="-285750">
              <a:buClr>
                <a:srgbClr val="72A510"/>
              </a:buClr>
              <a:buFont typeface="Arial" panose="020B0604020202020204" pitchFamily="34" charset="0"/>
              <a:buChar char="•"/>
            </a:pPr>
            <a:r>
              <a:rPr lang="en-US" altLang="en-US" dirty="0"/>
              <a:t>Solution:</a:t>
            </a:r>
          </a:p>
        </p:txBody>
      </p:sp>
      <p:pic>
        <p:nvPicPr>
          <p:cNvPr id="12" name="Picture 11">
            <a:extLst>
              <a:ext uri="{FF2B5EF4-FFF2-40B4-BE49-F238E27FC236}">
                <a16:creationId xmlns:a16="http://schemas.microsoft.com/office/drawing/2014/main" id="{9AA419E2-581D-2742-A06E-239D4E443381}"/>
              </a:ext>
            </a:extLst>
          </p:cNvPr>
          <p:cNvPicPr>
            <a:picLocks noChangeAspect="1"/>
          </p:cNvPicPr>
          <p:nvPr/>
        </p:nvPicPr>
        <p:blipFill>
          <a:blip r:embed="rId3"/>
          <a:stretch>
            <a:fillRect/>
          </a:stretch>
        </p:blipFill>
        <p:spPr>
          <a:xfrm>
            <a:off x="5984240" y="3328035"/>
            <a:ext cx="1211334" cy="293370"/>
          </a:xfrm>
          <a:prstGeom prst="rect">
            <a:avLst/>
          </a:prstGeom>
          <a:solidFill>
            <a:schemeClr val="accent2">
              <a:lumMod val="60000"/>
              <a:lumOff val="40000"/>
            </a:schemeClr>
          </a:solidFill>
        </p:spPr>
      </p:pic>
      <p:pic>
        <p:nvPicPr>
          <p:cNvPr id="13" name="Picture 12">
            <a:extLst>
              <a:ext uri="{FF2B5EF4-FFF2-40B4-BE49-F238E27FC236}">
                <a16:creationId xmlns:a16="http://schemas.microsoft.com/office/drawing/2014/main" id="{2D9AE34B-4237-1445-B0F1-050E8FB37A48}"/>
              </a:ext>
            </a:extLst>
          </p:cNvPr>
          <p:cNvPicPr>
            <a:picLocks noChangeAspect="1"/>
          </p:cNvPicPr>
          <p:nvPr/>
        </p:nvPicPr>
        <p:blipFill>
          <a:blip r:embed="rId4"/>
          <a:stretch>
            <a:fillRect/>
          </a:stretch>
        </p:blipFill>
        <p:spPr>
          <a:xfrm>
            <a:off x="6736080" y="901867"/>
            <a:ext cx="1228090" cy="626577"/>
          </a:xfrm>
          <a:prstGeom prst="rect">
            <a:avLst/>
          </a:prstGeom>
          <a:solidFill>
            <a:schemeClr val="accent2">
              <a:lumMod val="60000"/>
              <a:lumOff val="40000"/>
            </a:schemeClr>
          </a:solidFill>
        </p:spPr>
      </p:pic>
      <p:pic>
        <p:nvPicPr>
          <p:cNvPr id="14" name="Picture 13">
            <a:extLst>
              <a:ext uri="{FF2B5EF4-FFF2-40B4-BE49-F238E27FC236}">
                <a16:creationId xmlns:a16="http://schemas.microsoft.com/office/drawing/2014/main" id="{92535BA2-795A-2140-9842-7A109EE4AE0D}"/>
              </a:ext>
            </a:extLst>
          </p:cNvPr>
          <p:cNvPicPr>
            <a:picLocks noChangeAspect="1"/>
          </p:cNvPicPr>
          <p:nvPr/>
        </p:nvPicPr>
        <p:blipFill>
          <a:blip r:embed="rId5"/>
          <a:stretch>
            <a:fillRect/>
          </a:stretch>
        </p:blipFill>
        <p:spPr>
          <a:xfrm>
            <a:off x="3921760" y="4636728"/>
            <a:ext cx="2381250" cy="640121"/>
          </a:xfrm>
          <a:prstGeom prst="rect">
            <a:avLst/>
          </a:prstGeom>
          <a:solidFill>
            <a:srgbClr val="FFC000"/>
          </a:solidFill>
          <a:ln w="38100">
            <a:solidFill>
              <a:srgbClr val="FF0000"/>
            </a:solidFill>
          </a:ln>
        </p:spPr>
      </p:pic>
      <p:sp>
        <p:nvSpPr>
          <p:cNvPr id="15" name="TextBox 14">
            <a:extLst>
              <a:ext uri="{FF2B5EF4-FFF2-40B4-BE49-F238E27FC236}">
                <a16:creationId xmlns:a16="http://schemas.microsoft.com/office/drawing/2014/main" id="{926C2483-834C-D44D-A182-3A5BB3B77691}"/>
              </a:ext>
            </a:extLst>
          </p:cNvPr>
          <p:cNvSpPr txBox="1"/>
          <p:nvPr/>
        </p:nvSpPr>
        <p:spPr>
          <a:xfrm flipH="1">
            <a:off x="7429254" y="4772122"/>
            <a:ext cx="769866" cy="369332"/>
          </a:xfrm>
          <a:prstGeom prst="rect">
            <a:avLst/>
          </a:prstGeom>
          <a:noFill/>
        </p:spPr>
        <p:txBody>
          <a:bodyPr wrap="square" rtlCol="0">
            <a:spAutoFit/>
          </a:bodyPr>
          <a:lstStyle/>
          <a:p>
            <a:r>
              <a:rPr lang="en-US" b="1" dirty="0">
                <a:solidFill>
                  <a:srgbClr val="FF0000"/>
                </a:solidFill>
              </a:rPr>
              <a:t>14.23</a:t>
            </a:r>
          </a:p>
        </p:txBody>
      </p:sp>
      <p:pic>
        <p:nvPicPr>
          <p:cNvPr id="16" name="Picture 15">
            <a:extLst>
              <a:ext uri="{FF2B5EF4-FFF2-40B4-BE49-F238E27FC236}">
                <a16:creationId xmlns:a16="http://schemas.microsoft.com/office/drawing/2014/main" id="{CC559593-84B4-D749-AE1D-E9E467129CB5}"/>
              </a:ext>
            </a:extLst>
          </p:cNvPr>
          <p:cNvPicPr>
            <a:picLocks noChangeAspect="1"/>
          </p:cNvPicPr>
          <p:nvPr/>
        </p:nvPicPr>
        <p:blipFill>
          <a:blip r:embed="rId6"/>
          <a:stretch>
            <a:fillRect/>
          </a:stretch>
        </p:blipFill>
        <p:spPr>
          <a:xfrm>
            <a:off x="2377810" y="6071846"/>
            <a:ext cx="2724890" cy="593386"/>
          </a:xfrm>
          <a:prstGeom prst="rect">
            <a:avLst/>
          </a:prstGeom>
          <a:solidFill>
            <a:srgbClr val="FFC000"/>
          </a:solidFill>
          <a:ln w="38100">
            <a:solidFill>
              <a:srgbClr val="FF0000"/>
            </a:solidFill>
          </a:ln>
        </p:spPr>
      </p:pic>
      <p:sp>
        <p:nvSpPr>
          <p:cNvPr id="17" name="TextBox 16">
            <a:extLst>
              <a:ext uri="{FF2B5EF4-FFF2-40B4-BE49-F238E27FC236}">
                <a16:creationId xmlns:a16="http://schemas.microsoft.com/office/drawing/2014/main" id="{351042D3-6250-D042-B0A9-2603FCB6A1AC}"/>
              </a:ext>
            </a:extLst>
          </p:cNvPr>
          <p:cNvSpPr txBox="1"/>
          <p:nvPr/>
        </p:nvSpPr>
        <p:spPr>
          <a:xfrm flipH="1">
            <a:off x="6085840" y="6183873"/>
            <a:ext cx="769866" cy="369332"/>
          </a:xfrm>
          <a:prstGeom prst="rect">
            <a:avLst/>
          </a:prstGeom>
          <a:noFill/>
        </p:spPr>
        <p:txBody>
          <a:bodyPr wrap="square" rtlCol="0">
            <a:spAutoFit/>
          </a:bodyPr>
          <a:lstStyle/>
          <a:p>
            <a:r>
              <a:rPr lang="en-US" b="1" dirty="0">
                <a:solidFill>
                  <a:srgbClr val="FF0000"/>
                </a:solidFill>
              </a:rPr>
              <a:t>14.24</a:t>
            </a:r>
          </a:p>
        </p:txBody>
      </p:sp>
    </p:spTree>
    <p:extLst>
      <p:ext uri="{BB962C8B-B14F-4D97-AF65-F5344CB8AC3E}">
        <p14:creationId xmlns:p14="http://schemas.microsoft.com/office/powerpoint/2010/main" val="1627837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8941C6-4593-8E45-96A6-6B834F328194}"/>
              </a:ext>
            </a:extLst>
          </p:cNvPr>
          <p:cNvSpPr/>
          <p:nvPr/>
        </p:nvSpPr>
        <p:spPr>
          <a:xfrm>
            <a:off x="333904" y="570914"/>
            <a:ext cx="6737456" cy="4801314"/>
          </a:xfrm>
          <a:prstGeom prst="rect">
            <a:avLst/>
          </a:prstGeom>
        </p:spPr>
        <p:txBody>
          <a:bodyPr wrap="square">
            <a:spAutoFit/>
          </a:bodyPr>
          <a:lstStyle/>
          <a:p>
            <a:pPr marL="285750" indent="-285750">
              <a:buClr>
                <a:srgbClr val="72A510"/>
              </a:buClr>
              <a:buFont typeface="Arial" panose="020B0604020202020204" pitchFamily="34" charset="0"/>
              <a:buChar char="•"/>
            </a:pPr>
            <a:r>
              <a:rPr lang="en-US" altLang="en-US" dirty="0"/>
              <a:t>Which we can write as: </a:t>
            </a:r>
          </a:p>
          <a:p>
            <a:pPr marL="285750" indent="-285750">
              <a:buClr>
                <a:srgbClr val="72A510"/>
              </a:buClr>
              <a:buFont typeface="Arial" panose="020B0604020202020204" pitchFamily="34" charset="0"/>
              <a:buChar char="•"/>
            </a:pPr>
            <a:endParaRPr lang="en-US" altLang="en-US" dirty="0"/>
          </a:p>
          <a:p>
            <a:pPr marL="285750" indent="-285750">
              <a:buClr>
                <a:srgbClr val="72A510"/>
              </a:buClr>
              <a:buFont typeface="Arial" panose="020B0604020202020204" pitchFamily="34" charset="0"/>
              <a:buChar char="•"/>
            </a:pPr>
            <a:r>
              <a:rPr lang="en-US" altLang="en-US" dirty="0"/>
              <a:t>Where we have introduced the time constant:</a:t>
            </a:r>
          </a:p>
          <a:p>
            <a:pPr marL="285750" indent="-285750">
              <a:buClr>
                <a:srgbClr val="72A510"/>
              </a:buClr>
              <a:buFont typeface="Arial" panose="020B0604020202020204" pitchFamily="34" charset="0"/>
              <a:buChar char="•"/>
            </a:pPr>
            <a:endParaRPr lang="en-US" altLang="en-US" dirty="0"/>
          </a:p>
          <a:p>
            <a:pPr marL="285750" indent="-285750">
              <a:buClr>
                <a:srgbClr val="72A510"/>
              </a:buClr>
              <a:buFont typeface="Arial" panose="020B0604020202020204" pitchFamily="34" charset="0"/>
              <a:buChar char="•"/>
            </a:pPr>
            <a:endParaRPr lang="en-US" altLang="en-US" dirty="0"/>
          </a:p>
          <a:p>
            <a:pPr marL="285750" indent="-285750">
              <a:buClr>
                <a:srgbClr val="72A510"/>
              </a:buClr>
              <a:buFont typeface="Arial" panose="020B0604020202020204" pitchFamily="34" charset="0"/>
              <a:buChar char="•"/>
            </a:pPr>
            <a:endParaRPr lang="en-US" altLang="en-US" dirty="0"/>
          </a:p>
          <a:p>
            <a:pPr marL="285750" indent="-285750">
              <a:buClr>
                <a:srgbClr val="72A510"/>
              </a:buClr>
              <a:buFont typeface="Arial" panose="020B0604020202020204" pitchFamily="34" charset="0"/>
              <a:buChar char="•"/>
            </a:pPr>
            <a:endParaRPr lang="en-US" altLang="en-US" dirty="0"/>
          </a:p>
          <a:p>
            <a:pPr marL="285750" indent="-285750">
              <a:buClr>
                <a:srgbClr val="72A510"/>
              </a:buClr>
              <a:buFont typeface="Arial" panose="020B0604020202020204" pitchFamily="34" charset="0"/>
              <a:buChar char="•"/>
            </a:pPr>
            <a:endParaRPr lang="en-US" altLang="en-US" dirty="0"/>
          </a:p>
          <a:p>
            <a:pPr marL="285750" indent="-285750">
              <a:buClr>
                <a:srgbClr val="72A510"/>
              </a:buClr>
              <a:buFont typeface="Arial" panose="020B0604020202020204" pitchFamily="34" charset="0"/>
              <a:buChar char="•"/>
            </a:pPr>
            <a:endParaRPr lang="en-US" altLang="en-US" dirty="0"/>
          </a:p>
          <a:p>
            <a:pPr marL="285750" indent="-285750">
              <a:buClr>
                <a:srgbClr val="72A510"/>
              </a:buClr>
              <a:buFont typeface="Arial" panose="020B0604020202020204" pitchFamily="34" charset="0"/>
              <a:buChar char="•"/>
            </a:pPr>
            <a:endParaRPr lang="en-US" altLang="en-US" dirty="0"/>
          </a:p>
          <a:p>
            <a:pPr marL="285750" indent="-285750">
              <a:buClr>
                <a:srgbClr val="72A510"/>
              </a:buClr>
              <a:buFont typeface="Arial" panose="020B0604020202020204" pitchFamily="34" charset="0"/>
              <a:buChar char="•"/>
            </a:pPr>
            <a:endParaRPr lang="en-US" altLang="en-US" dirty="0"/>
          </a:p>
          <a:p>
            <a:pPr marL="285750" indent="-285750">
              <a:buClr>
                <a:srgbClr val="72A510"/>
              </a:buClr>
              <a:buFont typeface="Arial" panose="020B0604020202020204" pitchFamily="34" charset="0"/>
              <a:buChar char="•"/>
            </a:pPr>
            <a:endParaRPr lang="en-US" altLang="en-US" dirty="0"/>
          </a:p>
          <a:p>
            <a:pPr marL="285750" indent="-285750">
              <a:buClr>
                <a:srgbClr val="72A510"/>
              </a:buClr>
              <a:buFont typeface="Arial" panose="020B0604020202020204" pitchFamily="34" charset="0"/>
              <a:buChar char="•"/>
            </a:pPr>
            <a:endParaRPr lang="en-US" altLang="en-US" dirty="0"/>
          </a:p>
          <a:p>
            <a:pPr marL="285750" indent="-285750">
              <a:buClr>
                <a:srgbClr val="72A510"/>
              </a:buClr>
              <a:buFont typeface="Arial" panose="020B0604020202020204" pitchFamily="34" charset="0"/>
              <a:buChar char="•"/>
            </a:pPr>
            <a:endParaRPr lang="en-US" altLang="en-US" dirty="0"/>
          </a:p>
          <a:p>
            <a:pPr marL="285750" indent="-285750">
              <a:buClr>
                <a:srgbClr val="72A510"/>
              </a:buClr>
              <a:buFont typeface="Arial" panose="020B0604020202020204" pitchFamily="34" charset="0"/>
              <a:buChar char="•"/>
            </a:pPr>
            <a:endParaRPr lang="en-US" altLang="en-US" dirty="0"/>
          </a:p>
          <a:p>
            <a:pPr marL="285750" indent="-285750">
              <a:buClr>
                <a:srgbClr val="72A510"/>
              </a:buClr>
              <a:buFont typeface="Arial" panose="020B0604020202020204" pitchFamily="34" charset="0"/>
              <a:buChar char="•"/>
            </a:pPr>
            <a:endParaRPr lang="en-US" altLang="en-US" dirty="0"/>
          </a:p>
          <a:p>
            <a:pPr marL="285750" indent="-285750">
              <a:buClr>
                <a:srgbClr val="72A510"/>
              </a:buClr>
              <a:buFont typeface="Arial" panose="020B0604020202020204" pitchFamily="34" charset="0"/>
              <a:buChar char="•"/>
            </a:pPr>
            <a:r>
              <a:rPr lang="en-US" dirty="0"/>
              <a:t>The induced voltage (</a:t>
            </a:r>
            <a:r>
              <a:rPr lang="en-US" dirty="0" err="1"/>
              <a:t>emf</a:t>
            </a:r>
            <a:r>
              <a:rPr lang="en-US" dirty="0"/>
              <a:t>) </a:t>
            </a:r>
            <a:r>
              <a:rPr lang="en-US" dirty="0">
                <a:solidFill>
                  <a:srgbClr val="FF0000"/>
                </a:solidFill>
              </a:rPr>
              <a:t>across the inductor </a:t>
            </a:r>
            <a:r>
              <a:rPr lang="en-US" dirty="0"/>
              <a:t>is given by: </a:t>
            </a:r>
            <a:r>
              <a:rPr lang="en-US" altLang="en-US" dirty="0"/>
              <a:t> </a:t>
            </a:r>
          </a:p>
        </p:txBody>
      </p:sp>
      <p:sp>
        <p:nvSpPr>
          <p:cNvPr id="17" name="TextBox 16">
            <a:extLst>
              <a:ext uri="{FF2B5EF4-FFF2-40B4-BE49-F238E27FC236}">
                <a16:creationId xmlns:a16="http://schemas.microsoft.com/office/drawing/2014/main" id="{351042D3-6250-D042-B0A9-2603FCB6A1AC}"/>
              </a:ext>
            </a:extLst>
          </p:cNvPr>
          <p:cNvSpPr txBox="1"/>
          <p:nvPr/>
        </p:nvSpPr>
        <p:spPr>
          <a:xfrm flipH="1">
            <a:off x="7429254" y="532733"/>
            <a:ext cx="769866" cy="369332"/>
          </a:xfrm>
          <a:prstGeom prst="rect">
            <a:avLst/>
          </a:prstGeom>
          <a:noFill/>
        </p:spPr>
        <p:txBody>
          <a:bodyPr wrap="square" rtlCol="0">
            <a:spAutoFit/>
          </a:bodyPr>
          <a:lstStyle/>
          <a:p>
            <a:r>
              <a:rPr lang="en-US" b="1" dirty="0">
                <a:solidFill>
                  <a:srgbClr val="FF0000"/>
                </a:solidFill>
              </a:rPr>
              <a:t>14.24</a:t>
            </a:r>
          </a:p>
        </p:txBody>
      </p:sp>
      <p:pic>
        <p:nvPicPr>
          <p:cNvPr id="5" name="Picture 4">
            <a:extLst>
              <a:ext uri="{FF2B5EF4-FFF2-40B4-BE49-F238E27FC236}">
                <a16:creationId xmlns:a16="http://schemas.microsoft.com/office/drawing/2014/main" id="{CE8BB879-46CF-5349-9708-75B9AFA60C00}"/>
              </a:ext>
            </a:extLst>
          </p:cNvPr>
          <p:cNvPicPr>
            <a:picLocks noChangeAspect="1"/>
          </p:cNvPicPr>
          <p:nvPr/>
        </p:nvPicPr>
        <p:blipFill>
          <a:blip r:embed="rId2"/>
          <a:stretch>
            <a:fillRect/>
          </a:stretch>
        </p:blipFill>
        <p:spPr>
          <a:xfrm>
            <a:off x="3576320" y="402220"/>
            <a:ext cx="2687320" cy="630359"/>
          </a:xfrm>
          <a:prstGeom prst="rect">
            <a:avLst/>
          </a:prstGeom>
          <a:solidFill>
            <a:srgbClr val="FFC000"/>
          </a:solidFill>
          <a:ln w="38100">
            <a:solidFill>
              <a:srgbClr val="FF0000"/>
            </a:solidFill>
          </a:ln>
        </p:spPr>
      </p:pic>
      <p:pic>
        <p:nvPicPr>
          <p:cNvPr id="6" name="Picture 5">
            <a:extLst>
              <a:ext uri="{FF2B5EF4-FFF2-40B4-BE49-F238E27FC236}">
                <a16:creationId xmlns:a16="http://schemas.microsoft.com/office/drawing/2014/main" id="{5303A081-319B-8247-B1FC-0031FA9A8764}"/>
              </a:ext>
            </a:extLst>
          </p:cNvPr>
          <p:cNvPicPr>
            <a:picLocks noChangeAspect="1"/>
          </p:cNvPicPr>
          <p:nvPr/>
        </p:nvPicPr>
        <p:blipFill>
          <a:blip r:embed="rId3"/>
          <a:stretch>
            <a:fillRect/>
          </a:stretch>
        </p:blipFill>
        <p:spPr>
          <a:xfrm>
            <a:off x="2707570" y="1662938"/>
            <a:ext cx="991939" cy="627380"/>
          </a:xfrm>
          <a:prstGeom prst="rect">
            <a:avLst/>
          </a:prstGeom>
          <a:solidFill>
            <a:srgbClr val="FFC000"/>
          </a:solidFill>
          <a:ln w="38100">
            <a:solidFill>
              <a:srgbClr val="FF0000"/>
            </a:solidFill>
          </a:ln>
        </p:spPr>
      </p:pic>
      <p:sp>
        <p:nvSpPr>
          <p:cNvPr id="18" name="TextBox 17">
            <a:extLst>
              <a:ext uri="{FF2B5EF4-FFF2-40B4-BE49-F238E27FC236}">
                <a16:creationId xmlns:a16="http://schemas.microsoft.com/office/drawing/2014/main" id="{ADB27919-5905-F24D-9D8A-A2E6DCEC3780}"/>
              </a:ext>
            </a:extLst>
          </p:cNvPr>
          <p:cNvSpPr txBox="1"/>
          <p:nvPr/>
        </p:nvSpPr>
        <p:spPr>
          <a:xfrm flipH="1">
            <a:off x="4696214" y="1791962"/>
            <a:ext cx="769866" cy="369332"/>
          </a:xfrm>
          <a:prstGeom prst="rect">
            <a:avLst/>
          </a:prstGeom>
          <a:noFill/>
        </p:spPr>
        <p:txBody>
          <a:bodyPr wrap="square" rtlCol="0">
            <a:spAutoFit/>
          </a:bodyPr>
          <a:lstStyle/>
          <a:p>
            <a:r>
              <a:rPr lang="en-US" b="1" dirty="0">
                <a:solidFill>
                  <a:srgbClr val="FF0000"/>
                </a:solidFill>
              </a:rPr>
              <a:t>14.25</a:t>
            </a:r>
          </a:p>
        </p:txBody>
      </p:sp>
      <p:pic>
        <p:nvPicPr>
          <p:cNvPr id="19" name="Picture Placeholder 2" descr="CNX_UPhysics_31_04_plots.jpg">
            <a:extLst>
              <a:ext uri="{FF2B5EF4-FFF2-40B4-BE49-F238E27FC236}">
                <a16:creationId xmlns:a16="http://schemas.microsoft.com/office/drawing/2014/main" id="{69FD8AB3-F228-9A47-8F96-F86B6982537E}"/>
              </a:ext>
            </a:extLst>
          </p:cNvPr>
          <p:cNvPicPr>
            <a:picLocks noGrp="1" noChangeAspect="1"/>
          </p:cNvPicPr>
          <p:nvPr>
            <p:ph type="pic" sz="quarter" idx="13"/>
          </p:nvPr>
        </p:nvPicPr>
        <p:blipFill rotWithShape="1">
          <a:blip r:embed="rId4" cstate="email">
            <a:extLst>
              <a:ext uri="{28A0092B-C50C-407E-A947-70E740481C1C}">
                <a14:useLocalDpi xmlns:a14="http://schemas.microsoft.com/office/drawing/2010/main" val="0"/>
              </a:ext>
            </a:extLst>
          </a:blip>
          <a:srcRect t="-559" b="-1851"/>
          <a:stretch/>
        </p:blipFill>
        <p:spPr>
          <a:xfrm>
            <a:off x="1386118" y="2588036"/>
            <a:ext cx="6620192" cy="2164081"/>
          </a:xfrm>
        </p:spPr>
      </p:pic>
      <p:pic>
        <p:nvPicPr>
          <p:cNvPr id="20" name="Picture 19">
            <a:extLst>
              <a:ext uri="{FF2B5EF4-FFF2-40B4-BE49-F238E27FC236}">
                <a16:creationId xmlns:a16="http://schemas.microsoft.com/office/drawing/2014/main" id="{08E96CAF-CBAA-394F-933E-008C353CE48A}"/>
              </a:ext>
            </a:extLst>
          </p:cNvPr>
          <p:cNvPicPr>
            <a:picLocks noChangeAspect="1"/>
          </p:cNvPicPr>
          <p:nvPr/>
        </p:nvPicPr>
        <p:blipFill>
          <a:blip r:embed="rId5"/>
          <a:stretch>
            <a:fillRect/>
          </a:stretch>
        </p:blipFill>
        <p:spPr>
          <a:xfrm>
            <a:off x="2976686" y="5540922"/>
            <a:ext cx="2794194" cy="561835"/>
          </a:xfrm>
          <a:prstGeom prst="rect">
            <a:avLst/>
          </a:prstGeom>
          <a:solidFill>
            <a:srgbClr val="FFC000"/>
          </a:solidFill>
          <a:ln w="38100">
            <a:solidFill>
              <a:srgbClr val="FF0000"/>
            </a:solidFill>
          </a:ln>
        </p:spPr>
      </p:pic>
      <p:sp>
        <p:nvSpPr>
          <p:cNvPr id="21" name="TextBox 20">
            <a:extLst>
              <a:ext uri="{FF2B5EF4-FFF2-40B4-BE49-F238E27FC236}">
                <a16:creationId xmlns:a16="http://schemas.microsoft.com/office/drawing/2014/main" id="{B9026B98-0E50-4E40-915D-E0911BB888F6}"/>
              </a:ext>
            </a:extLst>
          </p:cNvPr>
          <p:cNvSpPr txBox="1"/>
          <p:nvPr/>
        </p:nvSpPr>
        <p:spPr>
          <a:xfrm flipH="1">
            <a:off x="7032501" y="5637173"/>
            <a:ext cx="769866" cy="369332"/>
          </a:xfrm>
          <a:prstGeom prst="rect">
            <a:avLst/>
          </a:prstGeom>
          <a:noFill/>
        </p:spPr>
        <p:txBody>
          <a:bodyPr wrap="square" rtlCol="0">
            <a:spAutoFit/>
          </a:bodyPr>
          <a:lstStyle/>
          <a:p>
            <a:r>
              <a:rPr lang="en-US" b="1" dirty="0">
                <a:solidFill>
                  <a:srgbClr val="FF0000"/>
                </a:solidFill>
              </a:rPr>
              <a:t>14.28</a:t>
            </a:r>
          </a:p>
        </p:txBody>
      </p:sp>
    </p:spTree>
    <p:extLst>
      <p:ext uri="{BB962C8B-B14F-4D97-AF65-F5344CB8AC3E}">
        <p14:creationId xmlns:p14="http://schemas.microsoft.com/office/powerpoint/2010/main" val="1335919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CNX_UPhysics_31_04_indcircuit.jpg"/>
          <p:cNvPicPr>
            <a:picLocks noGrp="1" noChangeAspect="1"/>
          </p:cNvPicPr>
          <p:nvPr>
            <p:ph type="pic" sz="quarter" idx="13"/>
          </p:nvPr>
        </p:nvPicPr>
        <p:blipFill rotWithShape="1">
          <a:blip r:embed="rId2" cstate="email">
            <a:extLst>
              <a:ext uri="{28A0092B-C50C-407E-A947-70E740481C1C}">
                <a14:useLocalDpi xmlns:a14="http://schemas.microsoft.com/office/drawing/2010/main" val="0"/>
              </a:ext>
            </a:extLst>
          </a:blip>
          <a:srcRect l="70061" t="-841" b="9870"/>
          <a:stretch/>
        </p:blipFill>
        <p:spPr>
          <a:xfrm>
            <a:off x="6573651" y="870381"/>
            <a:ext cx="1946461" cy="2326640"/>
          </a:xfrm>
        </p:spPr>
      </p:pic>
      <p:sp>
        <p:nvSpPr>
          <p:cNvPr id="9" name="Title 4">
            <a:extLst>
              <a:ext uri="{FF2B5EF4-FFF2-40B4-BE49-F238E27FC236}">
                <a16:creationId xmlns:a16="http://schemas.microsoft.com/office/drawing/2014/main" id="{157BF7D6-9C8B-B242-A0E0-1BDA47B94464}"/>
              </a:ext>
            </a:extLst>
          </p:cNvPr>
          <p:cNvSpPr>
            <a:spLocks noGrp="1"/>
          </p:cNvSpPr>
          <p:nvPr>
            <p:ph type="title"/>
          </p:nvPr>
        </p:nvSpPr>
        <p:spPr>
          <a:xfrm>
            <a:off x="384704" y="467360"/>
            <a:ext cx="3821535" cy="403021"/>
          </a:xfrm>
        </p:spPr>
        <p:txBody>
          <a:bodyPr>
            <a:normAutofit/>
          </a:bodyPr>
          <a:lstStyle/>
          <a:p>
            <a:r>
              <a:rPr lang="en-US" sz="2000" dirty="0"/>
              <a:t>current decay</a:t>
            </a:r>
          </a:p>
        </p:txBody>
      </p:sp>
      <p:sp>
        <p:nvSpPr>
          <p:cNvPr id="11" name="Text Placeholder 10">
            <a:extLst>
              <a:ext uri="{FF2B5EF4-FFF2-40B4-BE49-F238E27FC236}">
                <a16:creationId xmlns:a16="http://schemas.microsoft.com/office/drawing/2014/main" id="{CB8CAFA8-C604-C845-B4E3-8D0D366BA918}"/>
              </a:ext>
            </a:extLst>
          </p:cNvPr>
          <p:cNvSpPr>
            <a:spLocks noGrp="1"/>
          </p:cNvSpPr>
          <p:nvPr>
            <p:ph type="body" sz="quarter" idx="14"/>
          </p:nvPr>
        </p:nvSpPr>
        <p:spPr>
          <a:xfrm>
            <a:off x="384704" y="1196542"/>
            <a:ext cx="5934816" cy="3192578"/>
          </a:xfrm>
        </p:spPr>
        <p:txBody>
          <a:bodyPr>
            <a:normAutofit/>
          </a:bodyPr>
          <a:lstStyle/>
          <a:p>
            <a:pPr marL="342900" indent="-342900">
              <a:buFont typeface="Arial" panose="020B0604020202020204" pitchFamily="34" charset="0"/>
              <a:buChar char="•"/>
            </a:pPr>
            <a:r>
              <a:rPr lang="en-US" sz="1800" dirty="0"/>
              <a:t>After ‘enough’ time the current reaches its maximum value: </a:t>
            </a:r>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r>
              <a:rPr lang="en-US" sz="1800" dirty="0"/>
              <a:t>We then open S1 and close S2 and apply KVL again:</a:t>
            </a:r>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r>
              <a:rPr lang="en-US" sz="1800" dirty="0"/>
              <a:t>With exponential decay solution:</a:t>
            </a:r>
          </a:p>
        </p:txBody>
      </p:sp>
      <p:pic>
        <p:nvPicPr>
          <p:cNvPr id="12" name="Picture 11">
            <a:extLst>
              <a:ext uri="{FF2B5EF4-FFF2-40B4-BE49-F238E27FC236}">
                <a16:creationId xmlns:a16="http://schemas.microsoft.com/office/drawing/2014/main" id="{3CC8E539-26E7-6C43-983C-2315B6266B2F}"/>
              </a:ext>
            </a:extLst>
          </p:cNvPr>
          <p:cNvPicPr>
            <a:picLocks noChangeAspect="1"/>
          </p:cNvPicPr>
          <p:nvPr/>
        </p:nvPicPr>
        <p:blipFill>
          <a:blip r:embed="rId3"/>
          <a:stretch>
            <a:fillRect/>
          </a:stretch>
        </p:blipFill>
        <p:spPr>
          <a:xfrm>
            <a:off x="1503816" y="1534160"/>
            <a:ext cx="935853" cy="260350"/>
          </a:xfrm>
          <a:prstGeom prst="rect">
            <a:avLst/>
          </a:prstGeom>
        </p:spPr>
      </p:pic>
      <p:pic>
        <p:nvPicPr>
          <p:cNvPr id="13" name="Picture 12">
            <a:extLst>
              <a:ext uri="{FF2B5EF4-FFF2-40B4-BE49-F238E27FC236}">
                <a16:creationId xmlns:a16="http://schemas.microsoft.com/office/drawing/2014/main" id="{B51DAF50-0DBC-B64D-97C6-0A199D57776B}"/>
              </a:ext>
            </a:extLst>
          </p:cNvPr>
          <p:cNvPicPr>
            <a:picLocks noChangeAspect="1"/>
          </p:cNvPicPr>
          <p:nvPr/>
        </p:nvPicPr>
        <p:blipFill>
          <a:blip r:embed="rId4"/>
          <a:stretch>
            <a:fillRect/>
          </a:stretch>
        </p:blipFill>
        <p:spPr>
          <a:xfrm>
            <a:off x="2439669" y="2969246"/>
            <a:ext cx="2011370" cy="708229"/>
          </a:xfrm>
          <a:prstGeom prst="rect">
            <a:avLst/>
          </a:prstGeom>
          <a:solidFill>
            <a:srgbClr val="FFC000"/>
          </a:solidFill>
          <a:ln w="38100">
            <a:solidFill>
              <a:srgbClr val="FF0000"/>
            </a:solidFill>
          </a:ln>
        </p:spPr>
      </p:pic>
      <p:sp>
        <p:nvSpPr>
          <p:cNvPr id="14" name="TextBox 13">
            <a:extLst>
              <a:ext uri="{FF2B5EF4-FFF2-40B4-BE49-F238E27FC236}">
                <a16:creationId xmlns:a16="http://schemas.microsoft.com/office/drawing/2014/main" id="{F656DABA-0398-FA4A-B955-D06EDBA1F154}"/>
              </a:ext>
            </a:extLst>
          </p:cNvPr>
          <p:cNvSpPr txBox="1"/>
          <p:nvPr/>
        </p:nvSpPr>
        <p:spPr>
          <a:xfrm flipH="1">
            <a:off x="5676720" y="3138694"/>
            <a:ext cx="769866" cy="369332"/>
          </a:xfrm>
          <a:prstGeom prst="rect">
            <a:avLst/>
          </a:prstGeom>
          <a:noFill/>
        </p:spPr>
        <p:txBody>
          <a:bodyPr wrap="square" rtlCol="0">
            <a:spAutoFit/>
          </a:bodyPr>
          <a:lstStyle/>
          <a:p>
            <a:r>
              <a:rPr lang="en-US" b="1" dirty="0">
                <a:solidFill>
                  <a:srgbClr val="FF0000"/>
                </a:solidFill>
              </a:rPr>
              <a:t>14.30</a:t>
            </a:r>
          </a:p>
        </p:txBody>
      </p:sp>
      <p:pic>
        <p:nvPicPr>
          <p:cNvPr id="15" name="Picture 14">
            <a:extLst>
              <a:ext uri="{FF2B5EF4-FFF2-40B4-BE49-F238E27FC236}">
                <a16:creationId xmlns:a16="http://schemas.microsoft.com/office/drawing/2014/main" id="{4C985273-78EA-4B49-9A96-DBD194BD0846}"/>
              </a:ext>
            </a:extLst>
          </p:cNvPr>
          <p:cNvPicPr>
            <a:picLocks noChangeAspect="1"/>
          </p:cNvPicPr>
          <p:nvPr/>
        </p:nvPicPr>
        <p:blipFill>
          <a:blip r:embed="rId5"/>
          <a:stretch>
            <a:fillRect/>
          </a:stretch>
        </p:blipFill>
        <p:spPr>
          <a:xfrm>
            <a:off x="862174" y="4515016"/>
            <a:ext cx="1874519" cy="380209"/>
          </a:xfrm>
          <a:prstGeom prst="rect">
            <a:avLst/>
          </a:prstGeom>
          <a:solidFill>
            <a:srgbClr val="FFC000"/>
          </a:solidFill>
          <a:ln w="38100">
            <a:solidFill>
              <a:srgbClr val="FF0000"/>
            </a:solidFill>
          </a:ln>
        </p:spPr>
      </p:pic>
      <p:sp>
        <p:nvSpPr>
          <p:cNvPr id="16" name="TextBox 15">
            <a:extLst>
              <a:ext uri="{FF2B5EF4-FFF2-40B4-BE49-F238E27FC236}">
                <a16:creationId xmlns:a16="http://schemas.microsoft.com/office/drawing/2014/main" id="{68A0872D-75D1-5C4E-BC5D-5AA5E8FFDA31}"/>
              </a:ext>
            </a:extLst>
          </p:cNvPr>
          <p:cNvSpPr txBox="1"/>
          <p:nvPr/>
        </p:nvSpPr>
        <p:spPr>
          <a:xfrm flipH="1">
            <a:off x="3352112" y="4520454"/>
            <a:ext cx="769866" cy="369332"/>
          </a:xfrm>
          <a:prstGeom prst="rect">
            <a:avLst/>
          </a:prstGeom>
          <a:noFill/>
        </p:spPr>
        <p:txBody>
          <a:bodyPr wrap="square" rtlCol="0">
            <a:spAutoFit/>
          </a:bodyPr>
          <a:lstStyle/>
          <a:p>
            <a:r>
              <a:rPr lang="en-US" b="1" dirty="0">
                <a:solidFill>
                  <a:srgbClr val="FF0000"/>
                </a:solidFill>
              </a:rPr>
              <a:t>14.31</a:t>
            </a:r>
          </a:p>
        </p:txBody>
      </p:sp>
      <p:pic>
        <p:nvPicPr>
          <p:cNvPr id="17" name="Picture Placeholder 1" descr="CNX_UPhysics_31_04_decay.jpg">
            <a:extLst>
              <a:ext uri="{FF2B5EF4-FFF2-40B4-BE49-F238E27FC236}">
                <a16:creationId xmlns:a16="http://schemas.microsoft.com/office/drawing/2014/main" id="{9C54893F-009D-124E-833D-5A81875655E5}"/>
              </a:ext>
            </a:extLst>
          </p:cNvPr>
          <p:cNvPicPr>
            <a:picLocks noChangeAspect="1"/>
          </p:cNvPicPr>
          <p:nvPr/>
        </p:nvPicPr>
        <p:blipFill rotWithShape="1">
          <a:blip r:embed="rId6">
            <a:extLst>
              <a:ext uri="{28A0092B-C50C-407E-A947-70E740481C1C}">
                <a14:useLocalDpi xmlns:a14="http://schemas.microsoft.com/office/drawing/2010/main" val="0"/>
              </a:ext>
            </a:extLst>
          </a:blip>
          <a:srcRect l="22" r="-275"/>
          <a:stretch/>
        </p:blipFill>
        <p:spPr>
          <a:xfrm>
            <a:off x="4516595" y="4223122"/>
            <a:ext cx="3732916" cy="2108150"/>
          </a:xfrm>
          <a:prstGeom prst="rect">
            <a:avLst/>
          </a:prstGeom>
        </p:spPr>
      </p:pic>
    </p:spTree>
    <p:extLst>
      <p:ext uri="{BB962C8B-B14F-4D97-AF65-F5344CB8AC3E}">
        <p14:creationId xmlns:p14="http://schemas.microsoft.com/office/powerpoint/2010/main" val="3374064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86">
            <a:extLst>
              <a:ext uri="{FF2B5EF4-FFF2-40B4-BE49-F238E27FC236}">
                <a16:creationId xmlns:a16="http://schemas.microsoft.com/office/drawing/2014/main" id="{1D11178F-B180-6F46-8D04-A1EAFD309F83}"/>
              </a:ext>
            </a:extLst>
          </p:cNvPr>
          <p:cNvSpPr/>
          <p:nvPr/>
        </p:nvSpPr>
        <p:spPr>
          <a:xfrm>
            <a:off x="73569" y="79147"/>
            <a:ext cx="6019005" cy="4826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pPr lvl="0">
              <a:defRPr>
                <a:uFillTx/>
              </a:defRPr>
            </a:pPr>
            <a:r>
              <a:rPr lang="en-US" sz="2000" b="1" dirty="0">
                <a:uFill>
                  <a:solidFill/>
                </a:uFill>
                <a:latin typeface="+mj-lt"/>
              </a:rPr>
              <a:t>14</a:t>
            </a:r>
            <a:r>
              <a:rPr sz="2000" b="1" dirty="0">
                <a:uFill>
                  <a:solidFill/>
                </a:uFill>
                <a:latin typeface="+mj-lt"/>
              </a:rPr>
              <a:t>.</a:t>
            </a:r>
            <a:r>
              <a:rPr lang="en-US" sz="2000" b="1" dirty="0">
                <a:uFill>
                  <a:solidFill/>
                </a:uFill>
                <a:latin typeface="+mj-lt"/>
              </a:rPr>
              <a:t>5</a:t>
            </a:r>
            <a:r>
              <a:rPr sz="2000" b="1" dirty="0">
                <a:uFill>
                  <a:solidFill/>
                </a:uFill>
                <a:latin typeface="+mj-lt"/>
              </a:rPr>
              <a:t> </a:t>
            </a:r>
            <a:r>
              <a:rPr lang="en-US" sz="2000" b="1" dirty="0">
                <a:solidFill>
                  <a:srgbClr val="0433FF"/>
                </a:solidFill>
                <a:uFill>
                  <a:solidFill>
                    <a:srgbClr val="0433FF"/>
                  </a:solidFill>
                </a:uFill>
                <a:latin typeface="+mj-lt"/>
              </a:rPr>
              <a:t>LC CIRCUITS </a:t>
            </a:r>
            <a:endParaRPr sz="2000" b="1" dirty="0">
              <a:solidFill>
                <a:srgbClr val="0433FF"/>
              </a:solidFill>
              <a:uFill>
                <a:solidFill>
                  <a:srgbClr val="0433FF"/>
                </a:solidFill>
              </a:uFill>
              <a:latin typeface="+mj-lt"/>
            </a:endParaRPr>
          </a:p>
        </p:txBody>
      </p:sp>
      <p:sp>
        <p:nvSpPr>
          <p:cNvPr id="14" name="Rectangle 4">
            <a:extLst>
              <a:ext uri="{FF2B5EF4-FFF2-40B4-BE49-F238E27FC236}">
                <a16:creationId xmlns:a16="http://schemas.microsoft.com/office/drawing/2014/main" id="{4590CFAF-6F76-A74D-8E7F-60E8DA27339B}"/>
              </a:ext>
            </a:extLst>
          </p:cNvPr>
          <p:cNvSpPr txBox="1">
            <a:spLocks noChangeArrowheads="1"/>
          </p:cNvSpPr>
          <p:nvPr/>
        </p:nvSpPr>
        <p:spPr>
          <a:xfrm>
            <a:off x="399185" y="851935"/>
            <a:ext cx="8418994" cy="2785345"/>
          </a:xfrm>
          <a:prstGeom prst="rect">
            <a:avLst/>
          </a:prstGeom>
        </p:spPr>
        <p:txBody>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285750" indent="-285750">
              <a:buFont typeface="Arial" panose="020B0604020202020204" pitchFamily="34" charset="0"/>
              <a:buChar char="•"/>
            </a:pPr>
            <a:r>
              <a:rPr lang="en-US" altLang="en-US" sz="1800" dirty="0"/>
              <a:t>Circuit containing a capacitor (</a:t>
            </a:r>
            <a:r>
              <a:rPr lang="en-US" altLang="en-US" sz="1800" dirty="0">
                <a:solidFill>
                  <a:srgbClr val="422DFF"/>
                </a:solidFill>
              </a:rPr>
              <a:t>C</a:t>
            </a:r>
            <a:r>
              <a:rPr lang="en-US" altLang="en-US" sz="1800" dirty="0"/>
              <a:t>) &amp; inductor (</a:t>
            </a:r>
            <a:r>
              <a:rPr lang="en-US" altLang="en-US" sz="1800" dirty="0">
                <a:solidFill>
                  <a:srgbClr val="422DFF"/>
                </a:solidFill>
              </a:rPr>
              <a:t>L</a:t>
            </a:r>
            <a:r>
              <a:rPr lang="en-US" altLang="en-US" sz="1800" dirty="0"/>
              <a:t>).</a:t>
            </a:r>
          </a:p>
          <a:p>
            <a:pPr marL="285750" indent="-285750">
              <a:buFont typeface="Arial" panose="020B0604020202020204" pitchFamily="34" charset="0"/>
              <a:buChar char="•"/>
            </a:pPr>
            <a:r>
              <a:rPr lang="en-US" sz="1800" dirty="0">
                <a:solidFill>
                  <a:schemeClr val="tx1"/>
                </a:solidFill>
                <a:uFill>
                  <a:solidFill/>
                </a:uFill>
              </a:rPr>
              <a:t>No mechanism to dissipate energy.</a:t>
            </a:r>
          </a:p>
          <a:p>
            <a:pPr marL="285750" indent="-285750">
              <a:buFont typeface="Arial" panose="020B0604020202020204" pitchFamily="34" charset="0"/>
              <a:buChar char="•"/>
            </a:pPr>
            <a:r>
              <a:rPr lang="en-US" sz="1800" dirty="0">
                <a:uFill>
                  <a:solidFill/>
                </a:uFill>
              </a:rPr>
              <a:t>Result: </a:t>
            </a:r>
            <a:r>
              <a:rPr lang="en-US" sz="1800" dirty="0">
                <a:solidFill>
                  <a:srgbClr val="FF0000"/>
                </a:solidFill>
                <a:uFill>
                  <a:solidFill/>
                </a:uFill>
              </a:rPr>
              <a:t>Oscillating current</a:t>
            </a:r>
            <a:r>
              <a:rPr lang="en-US" sz="1800" dirty="0">
                <a:uFill>
                  <a:solidFill/>
                </a:uFill>
              </a:rPr>
              <a:t>.</a:t>
            </a:r>
          </a:p>
          <a:p>
            <a:pPr marL="285750" indent="-285750">
              <a:buFont typeface="Arial" panose="020B0604020202020204" pitchFamily="34" charset="0"/>
              <a:buChar char="•"/>
            </a:pPr>
            <a:r>
              <a:rPr lang="en-US" sz="1800" dirty="0">
                <a:uFill>
                  <a:solidFill/>
                </a:uFill>
              </a:rPr>
              <a:t>Initial energy supplied by source transfers between capacitor and inductor</a:t>
            </a:r>
          </a:p>
          <a:p>
            <a:pPr marL="742950" lvl="1" indent="-285750"/>
            <a:r>
              <a:rPr lang="en-US" sz="1800" dirty="0">
                <a:solidFill>
                  <a:srgbClr val="C00000"/>
                </a:solidFill>
                <a:uFill>
                  <a:solidFill/>
                </a:uFill>
              </a:rPr>
              <a:t>this would occur indefinitely for ideal circuit</a:t>
            </a:r>
            <a:r>
              <a:rPr lang="en-US" sz="1800" dirty="0">
                <a:uFill>
                  <a:solidFill/>
                </a:uFill>
              </a:rPr>
              <a:t>.</a:t>
            </a:r>
          </a:p>
          <a:p>
            <a:pPr marL="285750" indent="-285750">
              <a:buFont typeface="Arial" panose="020B0604020202020204" pitchFamily="34" charset="0"/>
              <a:buChar char="•"/>
            </a:pPr>
            <a:r>
              <a:rPr lang="en-US" sz="1800" dirty="0"/>
              <a:t>Imagine we have already charged capacitor to initial charge q</a:t>
            </a:r>
            <a:r>
              <a:rPr lang="en-US" sz="1800" baseline="-25000" dirty="0"/>
              <a:t>0 </a:t>
            </a:r>
            <a:r>
              <a:rPr lang="en-US" sz="1800" dirty="0"/>
              <a:t>(</a:t>
            </a:r>
            <a:r>
              <a:rPr lang="en-US" sz="1800" dirty="0">
                <a:solidFill>
                  <a:srgbClr val="FF0000"/>
                </a:solidFill>
              </a:rPr>
              <a:t>Fig. 14.16(a)</a:t>
            </a:r>
            <a:r>
              <a:rPr lang="en-US" sz="1800" dirty="0"/>
              <a:t>).</a:t>
            </a:r>
          </a:p>
          <a:p>
            <a:pPr marL="285750" indent="-285750">
              <a:buFont typeface="Arial" panose="020B0604020202020204" pitchFamily="34" charset="0"/>
              <a:buChar char="•"/>
            </a:pPr>
            <a:r>
              <a:rPr lang="en-US" sz="1800" dirty="0">
                <a:uFill>
                  <a:solidFill/>
                </a:uFill>
              </a:rPr>
              <a:t>And assume there are no resistances/energy losses in circuit.</a:t>
            </a:r>
          </a:p>
          <a:p>
            <a:pPr marL="285750" indent="-285750">
              <a:buFont typeface="Arial" panose="020B0604020202020204" pitchFamily="34" charset="0"/>
              <a:buChar char="•"/>
            </a:pPr>
            <a:endParaRPr lang="en-US" sz="1600" dirty="0">
              <a:solidFill>
                <a:schemeClr val="tx1"/>
              </a:solidFill>
              <a:uFill>
                <a:solidFill/>
              </a:uFill>
            </a:endParaRPr>
          </a:p>
        </p:txBody>
      </p:sp>
      <p:sp>
        <p:nvSpPr>
          <p:cNvPr id="8" name="Title 4">
            <a:extLst>
              <a:ext uri="{FF2B5EF4-FFF2-40B4-BE49-F238E27FC236}">
                <a16:creationId xmlns:a16="http://schemas.microsoft.com/office/drawing/2014/main" id="{C428F751-4376-214B-973E-4E3536A1C515}"/>
              </a:ext>
            </a:extLst>
          </p:cNvPr>
          <p:cNvSpPr>
            <a:spLocks noGrp="1"/>
          </p:cNvSpPr>
          <p:nvPr>
            <p:ph type="title"/>
          </p:nvPr>
        </p:nvSpPr>
        <p:spPr>
          <a:xfrm>
            <a:off x="73569" y="4117444"/>
            <a:ext cx="2032000" cy="403021"/>
          </a:xfrm>
        </p:spPr>
        <p:txBody>
          <a:bodyPr>
            <a:normAutofit/>
          </a:bodyPr>
          <a:lstStyle/>
          <a:p>
            <a:r>
              <a:rPr lang="en-US" sz="2000" dirty="0"/>
              <a:t>Figure 14.16</a:t>
            </a:r>
          </a:p>
        </p:txBody>
      </p:sp>
      <p:pic>
        <p:nvPicPr>
          <p:cNvPr id="11" name="Picture Placeholder 1" descr="CNX_UPhysics_31_05_lc.jpg">
            <a:extLst>
              <a:ext uri="{FF2B5EF4-FFF2-40B4-BE49-F238E27FC236}">
                <a16:creationId xmlns:a16="http://schemas.microsoft.com/office/drawing/2014/main" id="{4CD163F1-57AA-6546-99FE-7EA7632AC803}"/>
              </a:ext>
            </a:extLst>
          </p:cNvPr>
          <p:cNvPicPr>
            <a:picLocks noGrp="1" noChangeAspect="1"/>
          </p:cNvPicPr>
          <p:nvPr>
            <p:ph type="pic" sz="quarter" idx="13"/>
          </p:nvPr>
        </p:nvPicPr>
        <p:blipFill rotWithShape="1">
          <a:blip r:embed="rId2" cstate="email">
            <a:extLst>
              <a:ext uri="{28A0092B-C50C-407E-A947-70E740481C1C}">
                <a14:useLocalDpi xmlns:a14="http://schemas.microsoft.com/office/drawing/2010/main" val="0"/>
              </a:ext>
            </a:extLst>
          </a:blip>
          <a:srcRect l="-626" r="-574" b="58046"/>
          <a:stretch/>
        </p:blipFill>
        <p:spPr>
          <a:xfrm>
            <a:off x="173961" y="4634607"/>
            <a:ext cx="4358640" cy="1468414"/>
          </a:xfrm>
        </p:spPr>
      </p:pic>
      <p:pic>
        <p:nvPicPr>
          <p:cNvPr id="15" name="Picture Placeholder 1" descr="CNX_UPhysics_31_05_lc.jpg">
            <a:extLst>
              <a:ext uri="{FF2B5EF4-FFF2-40B4-BE49-F238E27FC236}">
                <a16:creationId xmlns:a16="http://schemas.microsoft.com/office/drawing/2014/main" id="{A300A3EE-5177-BC45-9462-9C687308CB09}"/>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10653" t="44566" r="8198" b="4635"/>
          <a:stretch/>
        </p:blipFill>
        <p:spPr>
          <a:xfrm>
            <a:off x="5247058" y="4318955"/>
            <a:ext cx="3495040" cy="1778000"/>
          </a:xfrm>
          <a:prstGeom prst="rect">
            <a:avLst/>
          </a:prstGeom>
        </p:spPr>
      </p:pic>
    </p:spTree>
    <p:extLst>
      <p:ext uri="{BB962C8B-B14F-4D97-AF65-F5344CB8AC3E}">
        <p14:creationId xmlns:p14="http://schemas.microsoft.com/office/powerpoint/2010/main" val="1319442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457200" y="900861"/>
            <a:ext cx="8062912" cy="5782041"/>
          </a:xfrm>
        </p:spPr>
        <p:txBody>
          <a:bodyPr>
            <a:normAutofit/>
          </a:bodyPr>
          <a:lstStyle/>
          <a:p>
            <a:r>
              <a:rPr lang="en-US" b="1" dirty="0"/>
              <a:t>14.1 Mutual Inductance</a:t>
            </a:r>
          </a:p>
          <a:p>
            <a:pPr marL="342900" lvl="0" indent="-342900">
              <a:buFont typeface="Arial" panose="020B0604020202020204" pitchFamily="34" charset="0"/>
              <a:buChar char="•"/>
            </a:pPr>
            <a:r>
              <a:rPr lang="en-US" sz="1600" dirty="0"/>
              <a:t>EMFs</a:t>
            </a:r>
            <a:endParaRPr lang="en-US" dirty="0"/>
          </a:p>
          <a:p>
            <a:r>
              <a:rPr lang="en-US" b="1" dirty="0"/>
              <a:t>14.2 Self-Inductance &amp; Inductors</a:t>
            </a:r>
          </a:p>
          <a:p>
            <a:pPr marL="342900" indent="-342900">
              <a:buFont typeface="Arial" panose="020B0604020202020204" pitchFamily="34" charset="0"/>
              <a:buChar char="•"/>
            </a:pPr>
            <a:r>
              <a:rPr lang="en-US" sz="1600" dirty="0"/>
              <a:t>EMFs</a:t>
            </a:r>
          </a:p>
          <a:p>
            <a:pPr marL="342900" indent="-342900">
              <a:buFont typeface="Arial" panose="020B0604020202020204" pitchFamily="34" charset="0"/>
              <a:buChar char="•"/>
            </a:pPr>
            <a:r>
              <a:rPr lang="en-US" sz="1600" dirty="0"/>
              <a:t>Solenoids</a:t>
            </a:r>
          </a:p>
          <a:p>
            <a:r>
              <a:rPr lang="en-US" b="1" dirty="0"/>
              <a:t>14.3 Energy in Magnetic Field</a:t>
            </a:r>
          </a:p>
          <a:p>
            <a:pPr marL="342900" lvl="0" indent="-342900">
              <a:buFont typeface="Arial" panose="020B0604020202020204" pitchFamily="34" charset="0"/>
              <a:buChar char="•"/>
            </a:pPr>
            <a:r>
              <a:rPr lang="en-US" sz="1600" dirty="0"/>
              <a:t>Energy stored in magnetic field</a:t>
            </a:r>
            <a:endParaRPr lang="en-US" b="1" dirty="0"/>
          </a:p>
          <a:p>
            <a:r>
              <a:rPr lang="en-US" b="1" dirty="0"/>
              <a:t>14.4 RL Circuits</a:t>
            </a:r>
          </a:p>
          <a:p>
            <a:pPr marL="285750" indent="-285750">
              <a:buFont typeface="Arial" panose="020B0604020202020204" pitchFamily="34" charset="0"/>
              <a:buChar char="•"/>
            </a:pPr>
            <a:r>
              <a:rPr lang="en-US" sz="1600" dirty="0"/>
              <a:t>Time-dependence</a:t>
            </a:r>
          </a:p>
          <a:p>
            <a:pPr lvl="0"/>
            <a:r>
              <a:rPr lang="en-US" b="1" dirty="0"/>
              <a:t>14.5 LC Circuits</a:t>
            </a:r>
          </a:p>
          <a:p>
            <a:pPr marL="285750" lvl="0" indent="-285750">
              <a:buFont typeface="Arial" panose="020B0604020202020204" pitchFamily="34" charset="0"/>
              <a:buChar char="•"/>
            </a:pPr>
            <a:r>
              <a:rPr lang="en-US" sz="1600" dirty="0"/>
              <a:t>Time-dependence</a:t>
            </a:r>
          </a:p>
          <a:p>
            <a:pPr lvl="0"/>
            <a:r>
              <a:rPr lang="en-US" b="1" dirty="0"/>
              <a:t>14.6 RLC Circuits</a:t>
            </a:r>
          </a:p>
          <a:p>
            <a:pPr marL="285750" lvl="0" indent="-285750">
              <a:buFont typeface="Arial" panose="020B0604020202020204" pitchFamily="34" charset="0"/>
              <a:buChar char="•"/>
            </a:pPr>
            <a:r>
              <a:rPr lang="en-US" sz="1600" dirty="0"/>
              <a:t>Damped-harmonic oscillator</a:t>
            </a:r>
            <a:endParaRPr lang="en-US" dirty="0"/>
          </a:p>
        </p:txBody>
      </p:sp>
      <p:sp>
        <p:nvSpPr>
          <p:cNvPr id="9" name="Title 8">
            <a:extLst>
              <a:ext uri="{FF2B5EF4-FFF2-40B4-BE49-F238E27FC236}">
                <a16:creationId xmlns:a16="http://schemas.microsoft.com/office/drawing/2014/main" id="{57558889-C66C-4E4C-9A13-F5C64FDCCF42}"/>
              </a:ext>
            </a:extLst>
          </p:cNvPr>
          <p:cNvSpPr>
            <a:spLocks noGrp="1"/>
          </p:cNvSpPr>
          <p:nvPr>
            <p:ph type="title"/>
          </p:nvPr>
        </p:nvSpPr>
        <p:spPr/>
        <p:txBody>
          <a:bodyPr>
            <a:normAutofit/>
          </a:bodyPr>
          <a:lstStyle/>
          <a:p>
            <a:r>
              <a:rPr lang="en-US" sz="2000" dirty="0"/>
              <a:t>Learning Objectives</a:t>
            </a:r>
          </a:p>
        </p:txBody>
      </p:sp>
    </p:spTree>
    <p:extLst>
      <p:ext uri="{BB962C8B-B14F-4D97-AF65-F5344CB8AC3E}">
        <p14:creationId xmlns:p14="http://schemas.microsoft.com/office/powerpoint/2010/main" val="2349771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a:extLst>
              <a:ext uri="{FF2B5EF4-FFF2-40B4-BE49-F238E27FC236}">
                <a16:creationId xmlns:a16="http://schemas.microsoft.com/office/drawing/2014/main" id="{B970A29D-A2ED-EF44-BEEB-64B94CE4B19D}"/>
              </a:ext>
            </a:extLst>
          </p:cNvPr>
          <p:cNvSpPr>
            <a:spLocks noGrp="1" noChangeArrowheads="1"/>
          </p:cNvSpPr>
          <p:nvPr>
            <p:ph type="title"/>
          </p:nvPr>
        </p:nvSpPr>
        <p:spPr>
          <a:xfrm>
            <a:off x="457200" y="325120"/>
            <a:ext cx="4673600" cy="487998"/>
          </a:xfrm>
        </p:spPr>
        <p:txBody>
          <a:bodyPr>
            <a:normAutofit/>
          </a:bodyPr>
          <a:lstStyle/>
          <a:p>
            <a:pPr eaLnBrk="1" hangingPunct="1"/>
            <a:r>
              <a:rPr lang="en-US" altLang="en-US" sz="2000" dirty="0"/>
              <a:t>Oscillations in an LC Circuit</a:t>
            </a:r>
          </a:p>
        </p:txBody>
      </p:sp>
      <p:sp>
        <p:nvSpPr>
          <p:cNvPr id="56323" name="Rectangle 5">
            <a:extLst>
              <a:ext uri="{FF2B5EF4-FFF2-40B4-BE49-F238E27FC236}">
                <a16:creationId xmlns:a16="http://schemas.microsoft.com/office/drawing/2014/main" id="{3DF456D6-07AA-6C43-BD76-843F2B5D74F1}"/>
              </a:ext>
            </a:extLst>
          </p:cNvPr>
          <p:cNvSpPr>
            <a:spLocks noGrp="1" noChangeArrowheads="1"/>
          </p:cNvSpPr>
          <p:nvPr>
            <p:ph idx="1"/>
          </p:nvPr>
        </p:nvSpPr>
        <p:spPr>
          <a:xfrm>
            <a:off x="457200" y="1010920"/>
            <a:ext cx="7620000" cy="4373563"/>
          </a:xfrm>
        </p:spPr>
        <p:txBody>
          <a:bodyPr>
            <a:normAutofit/>
          </a:bodyPr>
          <a:lstStyle/>
          <a:p>
            <a:pPr marL="342900" indent="-342900" eaLnBrk="1" hangingPunct="1">
              <a:buFont typeface="Arial" panose="020B0604020202020204" pitchFamily="34" charset="0"/>
              <a:buChar char="•"/>
            </a:pPr>
            <a:r>
              <a:rPr lang="en-US" altLang="en-US" sz="1800" dirty="0"/>
              <a:t>With the capacitor fully charged:</a:t>
            </a:r>
          </a:p>
          <a:p>
            <a:pPr marL="800100" lvl="1" indent="-342900"/>
            <a:r>
              <a:rPr lang="en-US" altLang="en-US" sz="1800" dirty="0">
                <a:solidFill>
                  <a:srgbClr val="C00000"/>
                </a:solidFill>
              </a:rPr>
              <a:t>The energy U in the circuit is stored in the electric field of the capacitor</a:t>
            </a:r>
            <a:r>
              <a:rPr lang="en-US" altLang="en-US" sz="1800" dirty="0"/>
              <a:t>.</a:t>
            </a:r>
          </a:p>
          <a:p>
            <a:pPr marL="800100" lvl="1" indent="-342900"/>
            <a:r>
              <a:rPr lang="en-US" altLang="en-US" sz="1800" dirty="0">
                <a:solidFill>
                  <a:srgbClr val="0070C0"/>
                </a:solidFill>
              </a:rPr>
              <a:t>The energy is equal to q</a:t>
            </a:r>
            <a:r>
              <a:rPr lang="en-US" altLang="en-US" sz="1800" baseline="-25000" dirty="0">
                <a:solidFill>
                  <a:srgbClr val="0070C0"/>
                </a:solidFill>
              </a:rPr>
              <a:t>0</a:t>
            </a:r>
            <a:r>
              <a:rPr lang="en-US" altLang="en-US" sz="1800" baseline="30000" dirty="0">
                <a:solidFill>
                  <a:srgbClr val="0070C0"/>
                </a:solidFill>
              </a:rPr>
              <a:t>2</a:t>
            </a:r>
            <a:r>
              <a:rPr lang="en-US" altLang="en-US" sz="1800" dirty="0">
                <a:solidFill>
                  <a:srgbClr val="0070C0"/>
                </a:solidFill>
              </a:rPr>
              <a:t> / 2C</a:t>
            </a:r>
            <a:r>
              <a:rPr lang="en-US" altLang="en-US" sz="1800" dirty="0"/>
              <a:t>.</a:t>
            </a:r>
          </a:p>
          <a:p>
            <a:pPr marL="800100" lvl="1" indent="-342900"/>
            <a:r>
              <a:rPr lang="en-US" altLang="en-US" sz="1800" dirty="0">
                <a:solidFill>
                  <a:srgbClr val="C00000"/>
                </a:solidFill>
              </a:rPr>
              <a:t>The current in the circuit is zero</a:t>
            </a:r>
            <a:r>
              <a:rPr lang="en-US" altLang="en-US" sz="1800" dirty="0"/>
              <a:t>.</a:t>
            </a:r>
          </a:p>
          <a:p>
            <a:pPr marL="800100" lvl="1" indent="-342900"/>
            <a:r>
              <a:rPr lang="en-US" altLang="en-US" sz="1800" dirty="0">
                <a:solidFill>
                  <a:srgbClr val="0070C0"/>
                </a:solidFill>
              </a:rPr>
              <a:t>No energy is stored in the inductor</a:t>
            </a:r>
            <a:r>
              <a:rPr lang="en-US" altLang="en-US" sz="1800" dirty="0"/>
              <a:t>.</a:t>
            </a:r>
          </a:p>
          <a:p>
            <a:pPr marL="800100" lvl="1" indent="-342900"/>
            <a:r>
              <a:rPr lang="en-US" altLang="en-US" sz="1800" dirty="0">
                <a:solidFill>
                  <a:srgbClr val="C00000"/>
                </a:solidFill>
              </a:rPr>
              <a:t>The switch is closed</a:t>
            </a:r>
            <a:r>
              <a:rPr lang="en-US" altLang="en-US" sz="1800" dirty="0"/>
              <a:t>.</a:t>
            </a:r>
          </a:p>
          <a:p>
            <a:pPr marL="800100" lvl="1" indent="-342900"/>
            <a:r>
              <a:rPr lang="en-US" altLang="en-US" sz="1800" dirty="0">
                <a:solidFill>
                  <a:srgbClr val="0070C0"/>
                </a:solidFill>
              </a:rPr>
              <a:t>Charge on capacitor oscillates between maximum positive and negative values.</a:t>
            </a:r>
          </a:p>
          <a:p>
            <a:pPr marL="342900" indent="-342900">
              <a:buFont typeface="Arial" panose="020B0604020202020204" pitchFamily="34" charset="0"/>
              <a:buChar char="•"/>
            </a:pPr>
            <a:endParaRPr lang="en-US" altLang="en-US" sz="1800" dirty="0"/>
          </a:p>
          <a:p>
            <a:endParaRPr lang="en-US" altLang="en-US" sz="1800" dirty="0"/>
          </a:p>
        </p:txBody>
      </p:sp>
      <p:pic>
        <p:nvPicPr>
          <p:cNvPr id="5" name="Picture Placeholder 1" descr="CNX_UPhysics_31_05_lc.jpg">
            <a:extLst>
              <a:ext uri="{FF2B5EF4-FFF2-40B4-BE49-F238E27FC236}">
                <a16:creationId xmlns:a16="http://schemas.microsoft.com/office/drawing/2014/main" id="{02169E25-D908-A844-97B2-75D7DCCDB40F}"/>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627" r="77066" b="64923"/>
          <a:stretch/>
        </p:blipFill>
        <p:spPr>
          <a:xfrm>
            <a:off x="3516601" y="3831967"/>
            <a:ext cx="2305079" cy="2788815"/>
          </a:xfrm>
          <a:prstGeom prst="rect">
            <a:avLst/>
          </a:prstGeom>
        </p:spPr>
      </p:pic>
    </p:spTree>
    <p:extLst>
      <p:ext uri="{BB962C8B-B14F-4D97-AF65-F5344CB8AC3E}">
        <p14:creationId xmlns:p14="http://schemas.microsoft.com/office/powerpoint/2010/main" val="3778340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5">
            <a:extLst>
              <a:ext uri="{FF2B5EF4-FFF2-40B4-BE49-F238E27FC236}">
                <a16:creationId xmlns:a16="http://schemas.microsoft.com/office/drawing/2014/main" id="{B5610459-CB6C-274B-8B37-0996509288E7}"/>
              </a:ext>
            </a:extLst>
          </p:cNvPr>
          <p:cNvSpPr>
            <a:spLocks noGrp="1" noChangeArrowheads="1"/>
          </p:cNvSpPr>
          <p:nvPr>
            <p:ph idx="1"/>
          </p:nvPr>
        </p:nvSpPr>
        <p:spPr>
          <a:xfrm>
            <a:off x="172720" y="370840"/>
            <a:ext cx="7782560" cy="5501640"/>
          </a:xfrm>
        </p:spPr>
        <p:txBody>
          <a:bodyPr>
            <a:normAutofit lnSpcReduction="10000"/>
          </a:bodyPr>
          <a:lstStyle/>
          <a:p>
            <a:pPr marL="342900" indent="-342900" eaLnBrk="1" hangingPunct="1">
              <a:buFont typeface="Arial" panose="020B0604020202020204" pitchFamily="34" charset="0"/>
              <a:buChar char="•"/>
            </a:pPr>
            <a:r>
              <a:rPr lang="en-US" altLang="en-US" sz="1800" dirty="0"/>
              <a:t>The current is equal to the rate at which the charge changes on the capacitor.</a:t>
            </a:r>
          </a:p>
          <a:p>
            <a:pPr marL="800100" lvl="1" indent="-342900"/>
            <a:r>
              <a:rPr lang="en-US" altLang="en-US" sz="1800" dirty="0">
                <a:solidFill>
                  <a:srgbClr val="C00000"/>
                </a:solidFill>
              </a:rPr>
              <a:t>As the capacitor discharges, the energy stored in its electric field decreases</a:t>
            </a:r>
            <a:r>
              <a:rPr lang="en-US" altLang="en-US" sz="1800" dirty="0"/>
              <a:t>.</a:t>
            </a:r>
          </a:p>
          <a:p>
            <a:pPr marL="800100" lvl="1" indent="-342900"/>
            <a:r>
              <a:rPr lang="en-US" altLang="en-US" sz="1800" dirty="0">
                <a:solidFill>
                  <a:srgbClr val="0070C0"/>
                </a:solidFill>
              </a:rPr>
              <a:t>Since there is now a growing current, some energy is transferred to the inductor</a:t>
            </a:r>
            <a:r>
              <a:rPr lang="en-US" altLang="en-US" sz="1800" dirty="0"/>
              <a:t>.</a:t>
            </a:r>
          </a:p>
          <a:p>
            <a:pPr marL="800100" lvl="1" indent="-342900"/>
            <a:r>
              <a:rPr lang="en-US" altLang="en-US" sz="1800" dirty="0">
                <a:solidFill>
                  <a:srgbClr val="C00000"/>
                </a:solidFill>
              </a:rPr>
              <a:t>Energy is transferred from the electric field to the magnetic field</a:t>
            </a:r>
            <a:r>
              <a:rPr lang="en-US" altLang="en-US" sz="1800" dirty="0"/>
              <a:t>.</a:t>
            </a:r>
          </a:p>
          <a:p>
            <a:pPr marL="342900" indent="-342900" eaLnBrk="1" hangingPunct="1">
              <a:buFont typeface="Arial" panose="020B0604020202020204" pitchFamily="34" charset="0"/>
              <a:buChar char="•"/>
            </a:pPr>
            <a:r>
              <a:rPr lang="en-US" altLang="en-US" sz="1800" dirty="0"/>
              <a:t>Eventually, the capacitor becomes fully discharged.</a:t>
            </a:r>
          </a:p>
          <a:p>
            <a:pPr marL="800100" lvl="1" indent="-342900"/>
            <a:r>
              <a:rPr lang="en-US" altLang="en-US" sz="1800" dirty="0">
                <a:solidFill>
                  <a:srgbClr val="C00000"/>
                </a:solidFill>
              </a:rPr>
              <a:t>Capacitor stores no energy because it has lost all its charge</a:t>
            </a:r>
            <a:r>
              <a:rPr lang="en-US" altLang="en-US" sz="1800" dirty="0"/>
              <a:t>.</a:t>
            </a:r>
          </a:p>
          <a:p>
            <a:pPr marL="800100" lvl="1" indent="-342900"/>
            <a:r>
              <a:rPr lang="en-US" altLang="en-US" sz="1800" dirty="0">
                <a:solidFill>
                  <a:srgbClr val="0070C0"/>
                </a:solidFill>
              </a:rPr>
              <a:t>All of the energy is stored in the magnetic field of the inductor</a:t>
            </a:r>
            <a:r>
              <a:rPr lang="en-US" altLang="en-US" sz="1800" dirty="0"/>
              <a:t>.</a:t>
            </a:r>
          </a:p>
          <a:p>
            <a:pPr marL="800100" lvl="1" indent="-342900"/>
            <a:r>
              <a:rPr lang="en-US" altLang="en-US" sz="1800" dirty="0">
                <a:solidFill>
                  <a:srgbClr val="C00000"/>
                </a:solidFill>
              </a:rPr>
              <a:t>The current reaches its maximum value</a:t>
            </a:r>
            <a:r>
              <a:rPr lang="en-US" altLang="en-US" sz="1800" dirty="0"/>
              <a:t>.</a:t>
            </a:r>
          </a:p>
          <a:p>
            <a:pPr marL="342900" indent="-342900">
              <a:buFont typeface="Arial" panose="020B0604020202020204" pitchFamily="34" charset="0"/>
              <a:buChar char="•"/>
            </a:pPr>
            <a:r>
              <a:rPr lang="en-US" altLang="en-US" sz="1800" dirty="0"/>
              <a:t>After reaching its maximum value, the current then starts to decreases in magnitude, recharging the capacitor with opposite polarity.</a:t>
            </a:r>
          </a:p>
          <a:p>
            <a:pPr marL="800100" lvl="1" indent="-342900"/>
            <a:r>
              <a:rPr lang="en-US" altLang="en-US" sz="1800" dirty="0">
                <a:solidFill>
                  <a:srgbClr val="C00000"/>
                </a:solidFill>
              </a:rPr>
              <a:t>All the energy from the inductor is transferred back to the capacitor</a:t>
            </a:r>
            <a:r>
              <a:rPr lang="en-US" altLang="en-US" sz="1800" dirty="0">
                <a:solidFill>
                  <a:schemeClr val="tx1"/>
                </a:solidFill>
              </a:rPr>
              <a:t>.</a:t>
            </a:r>
          </a:p>
          <a:p>
            <a:pPr marL="800100" lvl="1" indent="-342900"/>
            <a:r>
              <a:rPr lang="en-US" altLang="en-US" sz="1800" dirty="0">
                <a:solidFill>
                  <a:srgbClr val="0070C0"/>
                </a:solidFill>
              </a:rPr>
              <a:t>The current approaches zero</a:t>
            </a:r>
            <a:r>
              <a:rPr lang="en-US" altLang="en-US" sz="1800" dirty="0">
                <a:solidFill>
                  <a:schemeClr val="tx1"/>
                </a:solidFill>
              </a:rPr>
              <a:t>.</a:t>
            </a:r>
          </a:p>
          <a:p>
            <a:pPr marL="800100" lvl="1" indent="-342900"/>
            <a:r>
              <a:rPr lang="en-US" altLang="en-US" sz="1800" dirty="0">
                <a:solidFill>
                  <a:srgbClr val="C00000"/>
                </a:solidFill>
              </a:rPr>
              <a:t>The charge on the capacitor reaches a maximum again but with reverse polarity</a:t>
            </a:r>
            <a:r>
              <a:rPr lang="en-US" altLang="en-US" sz="1800" dirty="0">
                <a:solidFill>
                  <a:schemeClr val="tx1"/>
                </a:solidFill>
              </a:rPr>
              <a:t>.</a:t>
            </a:r>
          </a:p>
          <a:p>
            <a:pPr marL="800100" lvl="1" indent="-342900"/>
            <a:r>
              <a:rPr lang="en-US" altLang="en-US" sz="1800" dirty="0">
                <a:solidFill>
                  <a:srgbClr val="0070C0"/>
                </a:solidFill>
              </a:rPr>
              <a:t>The process repeats anew</a:t>
            </a:r>
            <a:r>
              <a:rPr lang="en-US" altLang="en-US" sz="1800" dirty="0">
                <a:solidFill>
                  <a:schemeClr val="tx1"/>
                </a:solidFill>
              </a:rPr>
              <a:t>.</a:t>
            </a:r>
            <a:endParaRPr lang="en-US" altLang="en-US" sz="1800" dirty="0">
              <a:solidFill>
                <a:srgbClr val="0070C0"/>
              </a:solidFill>
            </a:endParaRPr>
          </a:p>
          <a:p>
            <a:pPr marL="800100" lvl="1" indent="-342900"/>
            <a:endParaRPr lang="en-US" altLang="en-US" sz="1800" dirty="0"/>
          </a:p>
          <a:p>
            <a:pPr lvl="1" eaLnBrk="1" hangingPunct="1"/>
            <a:endParaRPr lang="en-US" altLang="en-US" dirty="0"/>
          </a:p>
        </p:txBody>
      </p:sp>
      <p:pic>
        <p:nvPicPr>
          <p:cNvPr id="7" name="Picture Placeholder 1" descr="CNX_UPhysics_31_05_lc.jpg">
            <a:extLst>
              <a:ext uri="{FF2B5EF4-FFF2-40B4-BE49-F238E27FC236}">
                <a16:creationId xmlns:a16="http://schemas.microsoft.com/office/drawing/2014/main" id="{8016A0B0-6C7E-3741-8638-1971CA98C62A}"/>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25294" r="51588" b="64633"/>
          <a:stretch/>
        </p:blipFill>
        <p:spPr>
          <a:xfrm>
            <a:off x="7579359" y="2052321"/>
            <a:ext cx="1320397" cy="1641574"/>
          </a:xfrm>
          <a:prstGeom prst="rect">
            <a:avLst/>
          </a:prstGeom>
        </p:spPr>
      </p:pic>
      <p:pic>
        <p:nvPicPr>
          <p:cNvPr id="8" name="Picture Placeholder 1" descr="CNX_UPhysics_31_05_lc.jpg">
            <a:extLst>
              <a:ext uri="{FF2B5EF4-FFF2-40B4-BE49-F238E27FC236}">
                <a16:creationId xmlns:a16="http://schemas.microsoft.com/office/drawing/2014/main" id="{C766F8C5-AFDD-5F4F-A15D-76AB832777D3}"/>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51035" r="24667" b="65013"/>
          <a:stretch/>
        </p:blipFill>
        <p:spPr>
          <a:xfrm>
            <a:off x="7579359" y="4602822"/>
            <a:ext cx="1320397" cy="1545107"/>
          </a:xfrm>
          <a:prstGeom prst="rect">
            <a:avLst/>
          </a:prstGeom>
        </p:spPr>
      </p:pic>
    </p:spTree>
    <p:extLst>
      <p:ext uri="{BB962C8B-B14F-4D97-AF65-F5344CB8AC3E}">
        <p14:creationId xmlns:p14="http://schemas.microsoft.com/office/powerpoint/2010/main" val="2551311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183B68A9-6719-794F-8B26-4A20A589B710}"/>
              </a:ext>
            </a:extLst>
          </p:cNvPr>
          <p:cNvSpPr>
            <a:spLocks noGrp="1" noChangeArrowheads="1"/>
          </p:cNvSpPr>
          <p:nvPr>
            <p:ph type="title"/>
          </p:nvPr>
        </p:nvSpPr>
        <p:spPr>
          <a:xfrm>
            <a:off x="457200" y="284480"/>
            <a:ext cx="8229600" cy="401638"/>
          </a:xfrm>
        </p:spPr>
        <p:txBody>
          <a:bodyPr>
            <a:normAutofit/>
          </a:bodyPr>
          <a:lstStyle/>
          <a:p>
            <a:pPr eaLnBrk="1" hangingPunct="1"/>
            <a:r>
              <a:rPr lang="en-US" altLang="en-US" sz="2000" dirty="0"/>
              <a:t>LC Circuit Analogy to Spring-Mass System</a:t>
            </a:r>
          </a:p>
        </p:txBody>
      </p:sp>
      <p:pic>
        <p:nvPicPr>
          <p:cNvPr id="66565" name="Picture 1">
            <a:extLst>
              <a:ext uri="{FF2B5EF4-FFF2-40B4-BE49-F238E27FC236}">
                <a16:creationId xmlns:a16="http://schemas.microsoft.com/office/drawing/2014/main" id="{B4C8043E-6266-2B4F-B23B-12A295C58272}"/>
              </a:ext>
            </a:extLst>
          </p:cNvPr>
          <p:cNvPicPr>
            <a:picLocks/>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02640" y="803593"/>
            <a:ext cx="7406640" cy="1164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a:extLst>
              <a:ext uri="{FF2B5EF4-FFF2-40B4-BE49-F238E27FC236}">
                <a16:creationId xmlns:a16="http://schemas.microsoft.com/office/drawing/2014/main" id="{07D74410-8AC7-0542-AFDD-402FFECDFB21}"/>
              </a:ext>
            </a:extLst>
          </p:cNvPr>
          <p:cNvPicPr>
            <a:picLocks/>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02640" y="2106296"/>
            <a:ext cx="7406640" cy="142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a:extLst>
              <a:ext uri="{FF2B5EF4-FFF2-40B4-BE49-F238E27FC236}">
                <a16:creationId xmlns:a16="http://schemas.microsoft.com/office/drawing/2014/main" id="{A81DD9E3-F133-C440-B2F3-9E2DDEB3312D}"/>
              </a:ext>
            </a:extLst>
          </p:cNvPr>
          <p:cNvPicPr>
            <a:picLocks/>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02640" y="3666015"/>
            <a:ext cx="7406640" cy="153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
            <a:extLst>
              <a:ext uri="{FF2B5EF4-FFF2-40B4-BE49-F238E27FC236}">
                <a16:creationId xmlns:a16="http://schemas.microsoft.com/office/drawing/2014/main" id="{7F09F866-D3D8-7645-AD49-66CA1E46432B}"/>
              </a:ext>
            </a:extLst>
          </p:cNvPr>
          <p:cNvPicPr>
            <a:picLocks/>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802640" y="5340827"/>
            <a:ext cx="7711440" cy="1426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2404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a:extLst>
              <a:ext uri="{FF2B5EF4-FFF2-40B4-BE49-F238E27FC236}">
                <a16:creationId xmlns:a16="http://schemas.microsoft.com/office/drawing/2014/main" id="{B970A29D-A2ED-EF44-BEEB-64B94CE4B19D}"/>
              </a:ext>
            </a:extLst>
          </p:cNvPr>
          <p:cNvSpPr>
            <a:spLocks noGrp="1" noChangeArrowheads="1"/>
          </p:cNvSpPr>
          <p:nvPr>
            <p:ph type="title"/>
          </p:nvPr>
        </p:nvSpPr>
        <p:spPr>
          <a:xfrm>
            <a:off x="457200" y="325120"/>
            <a:ext cx="2387600" cy="487998"/>
          </a:xfrm>
        </p:spPr>
        <p:txBody>
          <a:bodyPr>
            <a:normAutofit/>
          </a:bodyPr>
          <a:lstStyle/>
          <a:p>
            <a:pPr eaLnBrk="1" hangingPunct="1"/>
            <a:r>
              <a:rPr lang="en-US" altLang="en-US" sz="2000" dirty="0"/>
              <a:t>applying </a:t>
            </a:r>
            <a:r>
              <a:rPr lang="en-US" altLang="en-US" sz="2000" dirty="0" err="1"/>
              <a:t>kVL</a:t>
            </a:r>
            <a:r>
              <a:rPr lang="en-US" altLang="en-US" sz="2000" dirty="0"/>
              <a:t> </a:t>
            </a:r>
          </a:p>
        </p:txBody>
      </p:sp>
      <p:sp>
        <p:nvSpPr>
          <p:cNvPr id="56323" name="Rectangle 5">
            <a:extLst>
              <a:ext uri="{FF2B5EF4-FFF2-40B4-BE49-F238E27FC236}">
                <a16:creationId xmlns:a16="http://schemas.microsoft.com/office/drawing/2014/main" id="{3DF456D6-07AA-6C43-BD76-843F2B5D74F1}"/>
              </a:ext>
            </a:extLst>
          </p:cNvPr>
          <p:cNvSpPr>
            <a:spLocks noGrp="1" noChangeArrowheads="1"/>
          </p:cNvSpPr>
          <p:nvPr>
            <p:ph idx="1"/>
          </p:nvPr>
        </p:nvSpPr>
        <p:spPr>
          <a:xfrm>
            <a:off x="457200" y="1010920"/>
            <a:ext cx="7620000" cy="5369560"/>
          </a:xfrm>
          <a:ln>
            <a:noFill/>
          </a:ln>
        </p:spPr>
        <p:txBody>
          <a:bodyPr>
            <a:normAutofit/>
          </a:bodyPr>
          <a:lstStyle/>
          <a:p>
            <a:pPr marL="342900" indent="-342900" eaLnBrk="1" hangingPunct="1">
              <a:buFont typeface="Arial" panose="020B0604020202020204" pitchFamily="34" charset="0"/>
              <a:buChar char="•"/>
            </a:pPr>
            <a:r>
              <a:rPr lang="en-US" altLang="en-US" sz="1800" dirty="0"/>
              <a:t>For the LC Circuit: </a:t>
            </a:r>
          </a:p>
          <a:p>
            <a:pPr marL="342900" indent="-342900" eaLnBrk="1" hangingPunct="1">
              <a:buFont typeface="Arial" panose="020B0604020202020204" pitchFamily="34" charset="0"/>
              <a:buChar char="•"/>
            </a:pPr>
            <a:endParaRPr lang="en-US" altLang="en-US" sz="1800" dirty="0"/>
          </a:p>
          <a:p>
            <a:pPr marL="342900" indent="-342900" eaLnBrk="1" hangingPunct="1">
              <a:buFont typeface="Arial" panose="020B0604020202020204" pitchFamily="34" charset="0"/>
              <a:buChar char="•"/>
            </a:pPr>
            <a:r>
              <a:rPr lang="en-US" altLang="en-US" sz="1800" dirty="0"/>
              <a:t>In terms of charge:</a:t>
            </a:r>
          </a:p>
          <a:p>
            <a:pPr marL="342900" indent="-342900" eaLnBrk="1" hangingPunct="1">
              <a:buFont typeface="Arial" panose="020B0604020202020204" pitchFamily="34" charset="0"/>
              <a:buChar char="•"/>
            </a:pPr>
            <a:endParaRPr lang="en-US" altLang="en-US" sz="1800" dirty="0"/>
          </a:p>
          <a:p>
            <a:pPr marL="342900" indent="-342900" eaLnBrk="1" hangingPunct="1">
              <a:buFont typeface="Arial" panose="020B0604020202020204" pitchFamily="34" charset="0"/>
              <a:buChar char="•"/>
            </a:pPr>
            <a:r>
              <a:rPr lang="en-US" altLang="en-US" sz="1800" dirty="0"/>
              <a:t>Which is analogous to the simple harmonic oscillator.</a:t>
            </a:r>
          </a:p>
          <a:p>
            <a:pPr marL="342900" indent="-342900" eaLnBrk="1" hangingPunct="1">
              <a:buFont typeface="Arial" panose="020B0604020202020204" pitchFamily="34" charset="0"/>
              <a:buChar char="•"/>
            </a:pPr>
            <a:r>
              <a:rPr lang="en-US" altLang="en-US" sz="1800" dirty="0"/>
              <a:t>Hence the solution to this </a:t>
            </a:r>
            <a:r>
              <a:rPr lang="en-US" altLang="en-US" sz="1800" dirty="0">
                <a:solidFill>
                  <a:srgbClr val="FF0000"/>
                </a:solidFill>
              </a:rPr>
              <a:t>eigenvalue problem</a:t>
            </a:r>
            <a:r>
              <a:rPr lang="en-US" altLang="en-US" sz="1800" dirty="0"/>
              <a:t>:  </a:t>
            </a:r>
          </a:p>
          <a:p>
            <a:pPr marL="342900" indent="-342900" eaLnBrk="1" hangingPunct="1">
              <a:buFont typeface="Arial" panose="020B0604020202020204" pitchFamily="34" charset="0"/>
              <a:buChar char="•"/>
            </a:pPr>
            <a:endParaRPr lang="en-US" altLang="en-US" sz="1800" dirty="0"/>
          </a:p>
          <a:p>
            <a:pPr marL="342900" indent="-342900" eaLnBrk="1" hangingPunct="1">
              <a:buFont typeface="Arial" panose="020B0604020202020204" pitchFamily="34" charset="0"/>
              <a:buChar char="•"/>
            </a:pPr>
            <a:endParaRPr lang="en-US" altLang="en-US" sz="1800" dirty="0"/>
          </a:p>
          <a:p>
            <a:pPr marL="342900" indent="-342900" eaLnBrk="1" hangingPunct="1">
              <a:buFont typeface="Arial" panose="020B0604020202020204" pitchFamily="34" charset="0"/>
              <a:buChar char="•"/>
            </a:pPr>
            <a:r>
              <a:rPr lang="en-US" altLang="en-US" sz="1800" dirty="0"/>
              <a:t>With,</a:t>
            </a:r>
          </a:p>
          <a:p>
            <a:pPr marL="342900" indent="-342900" eaLnBrk="1" hangingPunct="1">
              <a:buFont typeface="Arial" panose="020B0604020202020204" pitchFamily="34" charset="0"/>
              <a:buChar char="•"/>
            </a:pPr>
            <a:endParaRPr lang="en-US" altLang="en-US" sz="1800" dirty="0"/>
          </a:p>
          <a:p>
            <a:pPr marL="342900" indent="-342900" eaLnBrk="1" hangingPunct="1">
              <a:buFont typeface="Arial" panose="020B0604020202020204" pitchFamily="34" charset="0"/>
              <a:buChar char="•"/>
            </a:pPr>
            <a:endParaRPr lang="en-US" altLang="en-US" sz="1800" dirty="0"/>
          </a:p>
          <a:p>
            <a:pPr marL="342900" indent="-342900" eaLnBrk="1" hangingPunct="1">
              <a:buFont typeface="Arial" panose="020B0604020202020204" pitchFamily="34" charset="0"/>
              <a:buChar char="•"/>
            </a:pPr>
            <a:r>
              <a:rPr lang="en-US" altLang="en-US" sz="1800" dirty="0"/>
              <a:t>And the current is given by,</a:t>
            </a:r>
          </a:p>
          <a:p>
            <a:endParaRPr lang="en-US" altLang="en-US" sz="1800" dirty="0"/>
          </a:p>
        </p:txBody>
      </p:sp>
      <p:pic>
        <p:nvPicPr>
          <p:cNvPr id="2" name="Picture 1">
            <a:extLst>
              <a:ext uri="{FF2B5EF4-FFF2-40B4-BE49-F238E27FC236}">
                <a16:creationId xmlns:a16="http://schemas.microsoft.com/office/drawing/2014/main" id="{2BEC4C50-42B5-7E41-B09F-0058E9136265}"/>
              </a:ext>
            </a:extLst>
          </p:cNvPr>
          <p:cNvPicPr>
            <a:picLocks noChangeAspect="1"/>
          </p:cNvPicPr>
          <p:nvPr/>
        </p:nvPicPr>
        <p:blipFill>
          <a:blip r:embed="rId3"/>
          <a:stretch>
            <a:fillRect/>
          </a:stretch>
        </p:blipFill>
        <p:spPr>
          <a:xfrm>
            <a:off x="3191510" y="813118"/>
            <a:ext cx="1904605" cy="692583"/>
          </a:xfrm>
          <a:prstGeom prst="rect">
            <a:avLst/>
          </a:prstGeom>
        </p:spPr>
      </p:pic>
      <p:pic>
        <p:nvPicPr>
          <p:cNvPr id="6" name="Picture 5">
            <a:extLst>
              <a:ext uri="{FF2B5EF4-FFF2-40B4-BE49-F238E27FC236}">
                <a16:creationId xmlns:a16="http://schemas.microsoft.com/office/drawing/2014/main" id="{C3A46769-E263-6244-8B4E-D0B66A4EEF91}"/>
              </a:ext>
            </a:extLst>
          </p:cNvPr>
          <p:cNvPicPr>
            <a:picLocks noChangeAspect="1"/>
          </p:cNvPicPr>
          <p:nvPr/>
        </p:nvPicPr>
        <p:blipFill>
          <a:blip r:embed="rId4"/>
          <a:stretch>
            <a:fillRect/>
          </a:stretch>
        </p:blipFill>
        <p:spPr>
          <a:xfrm>
            <a:off x="3191510" y="1681480"/>
            <a:ext cx="2045562" cy="679060"/>
          </a:xfrm>
          <a:prstGeom prst="rect">
            <a:avLst/>
          </a:prstGeom>
        </p:spPr>
      </p:pic>
      <p:pic>
        <p:nvPicPr>
          <p:cNvPr id="7" name="Picture 6">
            <a:extLst>
              <a:ext uri="{FF2B5EF4-FFF2-40B4-BE49-F238E27FC236}">
                <a16:creationId xmlns:a16="http://schemas.microsoft.com/office/drawing/2014/main" id="{431C0F76-BD8E-444F-B8BD-E4E91CB2E131}"/>
              </a:ext>
            </a:extLst>
          </p:cNvPr>
          <p:cNvPicPr>
            <a:picLocks noChangeAspect="1"/>
          </p:cNvPicPr>
          <p:nvPr/>
        </p:nvPicPr>
        <p:blipFill>
          <a:blip r:embed="rId5"/>
          <a:stretch>
            <a:fillRect/>
          </a:stretch>
        </p:blipFill>
        <p:spPr>
          <a:xfrm>
            <a:off x="2807131" y="3708269"/>
            <a:ext cx="2814320" cy="328485"/>
          </a:xfrm>
          <a:prstGeom prst="rect">
            <a:avLst/>
          </a:prstGeom>
          <a:solidFill>
            <a:srgbClr val="FFC000"/>
          </a:solidFill>
          <a:ln w="38100">
            <a:solidFill>
              <a:srgbClr val="FF0000"/>
            </a:solidFill>
          </a:ln>
        </p:spPr>
      </p:pic>
      <p:sp>
        <p:nvSpPr>
          <p:cNvPr id="10" name="TextBox 9">
            <a:extLst>
              <a:ext uri="{FF2B5EF4-FFF2-40B4-BE49-F238E27FC236}">
                <a16:creationId xmlns:a16="http://schemas.microsoft.com/office/drawing/2014/main" id="{44065FB8-F078-D040-9FAD-8C791291B860}"/>
              </a:ext>
            </a:extLst>
          </p:cNvPr>
          <p:cNvSpPr txBox="1"/>
          <p:nvPr/>
        </p:nvSpPr>
        <p:spPr>
          <a:xfrm flipH="1">
            <a:off x="6997520" y="3687845"/>
            <a:ext cx="769866" cy="369332"/>
          </a:xfrm>
          <a:prstGeom prst="rect">
            <a:avLst/>
          </a:prstGeom>
          <a:noFill/>
        </p:spPr>
        <p:txBody>
          <a:bodyPr wrap="square" rtlCol="0">
            <a:spAutoFit/>
          </a:bodyPr>
          <a:lstStyle/>
          <a:p>
            <a:r>
              <a:rPr lang="en-US" b="1" dirty="0">
                <a:solidFill>
                  <a:srgbClr val="FF0000"/>
                </a:solidFill>
              </a:rPr>
              <a:t>14.40</a:t>
            </a:r>
          </a:p>
        </p:txBody>
      </p:sp>
      <p:pic>
        <p:nvPicPr>
          <p:cNvPr id="8" name="Picture 7">
            <a:extLst>
              <a:ext uri="{FF2B5EF4-FFF2-40B4-BE49-F238E27FC236}">
                <a16:creationId xmlns:a16="http://schemas.microsoft.com/office/drawing/2014/main" id="{EBC1CE96-272D-6345-BED7-9555B64C5D31}"/>
              </a:ext>
            </a:extLst>
          </p:cNvPr>
          <p:cNvPicPr>
            <a:picLocks noChangeAspect="1"/>
          </p:cNvPicPr>
          <p:nvPr/>
        </p:nvPicPr>
        <p:blipFill>
          <a:blip r:embed="rId6"/>
          <a:stretch>
            <a:fillRect/>
          </a:stretch>
        </p:blipFill>
        <p:spPr>
          <a:xfrm>
            <a:off x="3562127" y="4455362"/>
            <a:ext cx="1410738" cy="726238"/>
          </a:xfrm>
          <a:prstGeom prst="rect">
            <a:avLst/>
          </a:prstGeom>
          <a:solidFill>
            <a:srgbClr val="FFC000"/>
          </a:solidFill>
          <a:ln w="38100">
            <a:solidFill>
              <a:srgbClr val="FF0000"/>
            </a:solidFill>
          </a:ln>
        </p:spPr>
      </p:pic>
      <p:sp>
        <p:nvSpPr>
          <p:cNvPr id="12" name="TextBox 11">
            <a:extLst>
              <a:ext uri="{FF2B5EF4-FFF2-40B4-BE49-F238E27FC236}">
                <a16:creationId xmlns:a16="http://schemas.microsoft.com/office/drawing/2014/main" id="{74E9869D-9420-6541-B05E-677017949DD8}"/>
              </a:ext>
            </a:extLst>
          </p:cNvPr>
          <p:cNvSpPr txBox="1"/>
          <p:nvPr/>
        </p:nvSpPr>
        <p:spPr>
          <a:xfrm flipH="1">
            <a:off x="7003813" y="4633815"/>
            <a:ext cx="769866" cy="369332"/>
          </a:xfrm>
          <a:prstGeom prst="rect">
            <a:avLst/>
          </a:prstGeom>
          <a:noFill/>
        </p:spPr>
        <p:txBody>
          <a:bodyPr wrap="square" rtlCol="0">
            <a:spAutoFit/>
          </a:bodyPr>
          <a:lstStyle/>
          <a:p>
            <a:r>
              <a:rPr lang="en-US" b="1" dirty="0">
                <a:solidFill>
                  <a:srgbClr val="FF0000"/>
                </a:solidFill>
              </a:rPr>
              <a:t>14.41</a:t>
            </a:r>
          </a:p>
        </p:txBody>
      </p:sp>
      <p:pic>
        <p:nvPicPr>
          <p:cNvPr id="9" name="Picture 8">
            <a:extLst>
              <a:ext uri="{FF2B5EF4-FFF2-40B4-BE49-F238E27FC236}">
                <a16:creationId xmlns:a16="http://schemas.microsoft.com/office/drawing/2014/main" id="{5F1CA151-C9C0-A24E-B91C-CB872C47CE17}"/>
              </a:ext>
            </a:extLst>
          </p:cNvPr>
          <p:cNvPicPr>
            <a:picLocks noChangeAspect="1"/>
          </p:cNvPicPr>
          <p:nvPr/>
        </p:nvPicPr>
        <p:blipFill>
          <a:blip r:embed="rId7"/>
          <a:stretch>
            <a:fillRect/>
          </a:stretch>
        </p:blipFill>
        <p:spPr>
          <a:xfrm>
            <a:off x="2116212" y="5933860"/>
            <a:ext cx="4301976" cy="697373"/>
          </a:xfrm>
          <a:prstGeom prst="rect">
            <a:avLst/>
          </a:prstGeom>
          <a:solidFill>
            <a:srgbClr val="FFC000"/>
          </a:solidFill>
          <a:ln w="38100">
            <a:solidFill>
              <a:srgbClr val="FF0000"/>
            </a:solidFill>
          </a:ln>
        </p:spPr>
      </p:pic>
      <p:sp>
        <p:nvSpPr>
          <p:cNvPr id="14" name="TextBox 13">
            <a:extLst>
              <a:ext uri="{FF2B5EF4-FFF2-40B4-BE49-F238E27FC236}">
                <a16:creationId xmlns:a16="http://schemas.microsoft.com/office/drawing/2014/main" id="{1EF09B31-550E-B14F-BE77-82D63BCF318B}"/>
              </a:ext>
            </a:extLst>
          </p:cNvPr>
          <p:cNvSpPr txBox="1"/>
          <p:nvPr/>
        </p:nvSpPr>
        <p:spPr>
          <a:xfrm flipH="1">
            <a:off x="6997520" y="6097880"/>
            <a:ext cx="769866" cy="369332"/>
          </a:xfrm>
          <a:prstGeom prst="rect">
            <a:avLst/>
          </a:prstGeom>
          <a:noFill/>
        </p:spPr>
        <p:txBody>
          <a:bodyPr wrap="square" rtlCol="0">
            <a:spAutoFit/>
          </a:bodyPr>
          <a:lstStyle/>
          <a:p>
            <a:r>
              <a:rPr lang="en-US" b="1" dirty="0">
                <a:solidFill>
                  <a:srgbClr val="FF0000"/>
                </a:solidFill>
              </a:rPr>
              <a:t>14.42</a:t>
            </a:r>
          </a:p>
        </p:txBody>
      </p:sp>
      <p:cxnSp>
        <p:nvCxnSpPr>
          <p:cNvPr id="13" name="Curved Connector 12">
            <a:extLst>
              <a:ext uri="{FF2B5EF4-FFF2-40B4-BE49-F238E27FC236}">
                <a16:creationId xmlns:a16="http://schemas.microsoft.com/office/drawing/2014/main" id="{41C43833-0B0C-0D42-9E0F-CE12E1AEBC24}"/>
              </a:ext>
            </a:extLst>
          </p:cNvPr>
          <p:cNvCxnSpPr>
            <a:cxnSpLocks/>
          </p:cNvCxnSpPr>
          <p:nvPr/>
        </p:nvCxnSpPr>
        <p:spPr>
          <a:xfrm rot="16200000" flipV="1">
            <a:off x="5433521" y="4154206"/>
            <a:ext cx="375860" cy="326556"/>
          </a:xfrm>
          <a:prstGeom prst="curvedConnector3">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EFC47FA-5DCB-4A4F-8F96-34F53988E2AF}"/>
              </a:ext>
            </a:extLst>
          </p:cNvPr>
          <p:cNvSpPr txBox="1"/>
          <p:nvPr/>
        </p:nvSpPr>
        <p:spPr>
          <a:xfrm>
            <a:off x="5409973" y="4496626"/>
            <a:ext cx="1290319" cy="584775"/>
          </a:xfrm>
          <a:prstGeom prst="rect">
            <a:avLst/>
          </a:prstGeom>
          <a:noFill/>
          <a:ln>
            <a:noFill/>
          </a:ln>
        </p:spPr>
        <p:txBody>
          <a:bodyPr wrap="square" rtlCol="0">
            <a:spAutoFit/>
          </a:bodyPr>
          <a:lstStyle/>
          <a:p>
            <a:r>
              <a:rPr lang="en-US" sz="1600" dirty="0">
                <a:solidFill>
                  <a:srgbClr val="7030A0"/>
                </a:solidFill>
              </a:rPr>
              <a:t>set by initial conditions</a:t>
            </a:r>
          </a:p>
        </p:txBody>
      </p:sp>
    </p:spTree>
    <p:extLst>
      <p:ext uri="{BB962C8B-B14F-4D97-AF65-F5344CB8AC3E}">
        <p14:creationId xmlns:p14="http://schemas.microsoft.com/office/powerpoint/2010/main" val="27042004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F7F08F1B-C1D8-0045-88D4-A8399BAA4D95}"/>
              </a:ext>
            </a:extLst>
          </p:cNvPr>
          <p:cNvSpPr>
            <a:spLocks noGrp="1" noChangeArrowheads="1"/>
          </p:cNvSpPr>
          <p:nvPr>
            <p:ph type="title"/>
          </p:nvPr>
        </p:nvSpPr>
        <p:spPr>
          <a:xfrm>
            <a:off x="386080" y="457200"/>
            <a:ext cx="5222240" cy="451644"/>
          </a:xfrm>
        </p:spPr>
        <p:txBody>
          <a:bodyPr>
            <a:normAutofit/>
          </a:bodyPr>
          <a:lstStyle/>
          <a:p>
            <a:pPr eaLnBrk="1" hangingPunct="1"/>
            <a:r>
              <a:rPr lang="en-US" altLang="en-US" sz="2000" dirty="0"/>
              <a:t>Energy in an LC Circuit</a:t>
            </a:r>
          </a:p>
        </p:txBody>
      </p:sp>
      <p:sp>
        <p:nvSpPr>
          <p:cNvPr id="78851" name="Rectangle 3">
            <a:extLst>
              <a:ext uri="{FF2B5EF4-FFF2-40B4-BE49-F238E27FC236}">
                <a16:creationId xmlns:a16="http://schemas.microsoft.com/office/drawing/2014/main" id="{91B5EBA4-FEBA-5F41-9752-4E1C35185A2C}"/>
              </a:ext>
            </a:extLst>
          </p:cNvPr>
          <p:cNvSpPr>
            <a:spLocks noGrp="1" noChangeArrowheads="1"/>
          </p:cNvSpPr>
          <p:nvPr>
            <p:ph type="body" sz="half" idx="1"/>
          </p:nvPr>
        </p:nvSpPr>
        <p:spPr>
          <a:xfrm>
            <a:off x="457200" y="1097281"/>
            <a:ext cx="4592320" cy="4561840"/>
          </a:xfrm>
        </p:spPr>
        <p:txBody>
          <a:bodyPr>
            <a:normAutofit/>
          </a:bodyPr>
          <a:lstStyle/>
          <a:p>
            <a:pPr marL="285750" indent="-285750">
              <a:lnSpc>
                <a:spcPct val="90000"/>
              </a:lnSpc>
              <a:buFont typeface="Arial" panose="020B0604020202020204" pitchFamily="34" charset="0"/>
              <a:buChar char="•"/>
            </a:pPr>
            <a:r>
              <a:rPr lang="en-US" altLang="en-US" sz="1800" dirty="0"/>
              <a:t>The total energy stored in the LC circuit remains constant in time:</a:t>
            </a:r>
          </a:p>
          <a:p>
            <a:pPr marL="285750" indent="-285750">
              <a:lnSpc>
                <a:spcPct val="90000"/>
              </a:lnSpc>
              <a:buFont typeface="Arial" panose="020B0604020202020204" pitchFamily="34" charset="0"/>
              <a:buChar char="•"/>
            </a:pPr>
            <a:endParaRPr lang="en-US" altLang="en-US" sz="1800" dirty="0"/>
          </a:p>
          <a:p>
            <a:pPr marL="285750" indent="-285750">
              <a:lnSpc>
                <a:spcPct val="90000"/>
              </a:lnSpc>
              <a:buFont typeface="Arial" panose="020B0604020202020204" pitchFamily="34" charset="0"/>
              <a:buChar char="•"/>
            </a:pPr>
            <a:endParaRPr lang="en-US" altLang="en-US" sz="1800" dirty="0"/>
          </a:p>
          <a:p>
            <a:pPr marL="285750" indent="-285750" eaLnBrk="1" hangingPunct="1">
              <a:lnSpc>
                <a:spcPct val="90000"/>
              </a:lnSpc>
              <a:buFont typeface="Arial" panose="020B0604020202020204" pitchFamily="34" charset="0"/>
              <a:buChar char="•"/>
            </a:pPr>
            <a:r>
              <a:rPr lang="en-US" altLang="en-US" sz="1800" dirty="0"/>
              <a:t>The energy continually oscillates between the energy stored in the electric and magnetic fields.</a:t>
            </a:r>
          </a:p>
          <a:p>
            <a:pPr marL="285750" indent="-285750" eaLnBrk="1" hangingPunct="1">
              <a:lnSpc>
                <a:spcPct val="90000"/>
              </a:lnSpc>
              <a:buFont typeface="Arial" panose="020B0604020202020204" pitchFamily="34" charset="0"/>
              <a:buChar char="•"/>
            </a:pPr>
            <a:r>
              <a:rPr lang="en-US" altLang="en-US" sz="1800" dirty="0"/>
              <a:t>When the total energy is stored in one field, the energy stored in the other field is zero:</a:t>
            </a:r>
          </a:p>
          <a:p>
            <a:pPr marL="285750" indent="-285750" eaLnBrk="1" hangingPunct="1">
              <a:lnSpc>
                <a:spcPct val="90000"/>
              </a:lnSpc>
              <a:buFont typeface="Arial" panose="020B0604020202020204" pitchFamily="34" charset="0"/>
              <a:buChar char="•"/>
            </a:pPr>
            <a:endParaRPr lang="en-US" altLang="en-US" sz="1800" dirty="0"/>
          </a:p>
          <a:p>
            <a:pPr marL="285750" indent="-285750" eaLnBrk="1" hangingPunct="1">
              <a:lnSpc>
                <a:spcPct val="90000"/>
              </a:lnSpc>
              <a:buFont typeface="Arial" panose="020B0604020202020204" pitchFamily="34" charset="0"/>
              <a:buChar char="•"/>
            </a:pPr>
            <a:endParaRPr lang="en-US" altLang="en-US" sz="1800" dirty="0"/>
          </a:p>
          <a:p>
            <a:pPr marL="285750" indent="-285750" eaLnBrk="1" hangingPunct="1">
              <a:lnSpc>
                <a:spcPct val="90000"/>
              </a:lnSpc>
              <a:buFont typeface="Arial" panose="020B0604020202020204" pitchFamily="34" charset="0"/>
              <a:buChar char="•"/>
            </a:pPr>
            <a:r>
              <a:rPr lang="en-US" altLang="en-US" sz="1800" dirty="0"/>
              <a:t>The analogy with mass-spring system becomes more apparent:</a:t>
            </a:r>
          </a:p>
        </p:txBody>
      </p:sp>
      <p:pic>
        <p:nvPicPr>
          <p:cNvPr id="78853" name="Picture 1">
            <a:extLst>
              <a:ext uri="{FF2B5EF4-FFF2-40B4-BE49-F238E27FC236}">
                <a16:creationId xmlns:a16="http://schemas.microsoft.com/office/drawing/2014/main" id="{3517E3E9-3450-8D42-8287-57A4F78E3B8B}"/>
              </a:ext>
            </a:extLst>
          </p:cNvPr>
          <p:cNvPicPr>
            <a:picLocks/>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34000" y="1295400"/>
            <a:ext cx="3073400" cy="454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56B2A5F8-F5B4-A94E-8ABB-1AC14C8F3F29}"/>
              </a:ext>
            </a:extLst>
          </p:cNvPr>
          <p:cNvSpPr/>
          <p:nvPr/>
        </p:nvSpPr>
        <p:spPr>
          <a:xfrm>
            <a:off x="7843520" y="3017520"/>
            <a:ext cx="426720" cy="5384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15E485C-71E3-EE43-B186-35FE4F938FF8}"/>
              </a:ext>
            </a:extLst>
          </p:cNvPr>
          <p:cNvSpPr/>
          <p:nvPr/>
        </p:nvSpPr>
        <p:spPr>
          <a:xfrm>
            <a:off x="7843520" y="4632960"/>
            <a:ext cx="563880" cy="5384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DFE886A-EDBF-A946-B0C3-F603B11A77DD}"/>
              </a:ext>
            </a:extLst>
          </p:cNvPr>
          <p:cNvPicPr>
            <a:picLocks noChangeAspect="1"/>
          </p:cNvPicPr>
          <p:nvPr/>
        </p:nvPicPr>
        <p:blipFill>
          <a:blip r:embed="rId4"/>
          <a:stretch>
            <a:fillRect/>
          </a:stretch>
        </p:blipFill>
        <p:spPr>
          <a:xfrm>
            <a:off x="7907310" y="2930525"/>
            <a:ext cx="362930" cy="625475"/>
          </a:xfrm>
          <a:prstGeom prst="rect">
            <a:avLst/>
          </a:prstGeom>
        </p:spPr>
      </p:pic>
      <p:pic>
        <p:nvPicPr>
          <p:cNvPr id="5" name="Picture 4">
            <a:extLst>
              <a:ext uri="{FF2B5EF4-FFF2-40B4-BE49-F238E27FC236}">
                <a16:creationId xmlns:a16="http://schemas.microsoft.com/office/drawing/2014/main" id="{0727A576-0E46-434D-9407-C00C30D8F48A}"/>
              </a:ext>
            </a:extLst>
          </p:cNvPr>
          <p:cNvPicPr>
            <a:picLocks noChangeAspect="1"/>
          </p:cNvPicPr>
          <p:nvPr/>
        </p:nvPicPr>
        <p:blipFill>
          <a:blip r:embed="rId5"/>
          <a:stretch>
            <a:fillRect/>
          </a:stretch>
        </p:blipFill>
        <p:spPr>
          <a:xfrm>
            <a:off x="7932356" y="4535805"/>
            <a:ext cx="475044" cy="625475"/>
          </a:xfrm>
          <a:prstGeom prst="rect">
            <a:avLst/>
          </a:prstGeom>
        </p:spPr>
      </p:pic>
      <p:pic>
        <p:nvPicPr>
          <p:cNvPr id="7" name="Picture 6">
            <a:extLst>
              <a:ext uri="{FF2B5EF4-FFF2-40B4-BE49-F238E27FC236}">
                <a16:creationId xmlns:a16="http://schemas.microsoft.com/office/drawing/2014/main" id="{DF234B2D-4B38-B645-BA1A-A7485353C116}"/>
              </a:ext>
            </a:extLst>
          </p:cNvPr>
          <p:cNvPicPr>
            <a:picLocks noChangeAspect="1"/>
          </p:cNvPicPr>
          <p:nvPr/>
        </p:nvPicPr>
        <p:blipFill>
          <a:blip r:embed="rId6"/>
          <a:stretch>
            <a:fillRect/>
          </a:stretch>
        </p:blipFill>
        <p:spPr>
          <a:xfrm>
            <a:off x="457200" y="1788160"/>
            <a:ext cx="3536009" cy="590550"/>
          </a:xfrm>
          <a:prstGeom prst="rect">
            <a:avLst/>
          </a:prstGeom>
          <a:solidFill>
            <a:srgbClr val="FFC000"/>
          </a:solidFill>
          <a:ln w="38100">
            <a:solidFill>
              <a:srgbClr val="FF0000"/>
            </a:solidFill>
          </a:ln>
        </p:spPr>
      </p:pic>
      <p:sp>
        <p:nvSpPr>
          <p:cNvPr id="13" name="TextBox 12">
            <a:extLst>
              <a:ext uri="{FF2B5EF4-FFF2-40B4-BE49-F238E27FC236}">
                <a16:creationId xmlns:a16="http://schemas.microsoft.com/office/drawing/2014/main" id="{E4AB4AF8-C24F-0A4A-B392-F901CF8BEE8A}"/>
              </a:ext>
            </a:extLst>
          </p:cNvPr>
          <p:cNvSpPr txBox="1"/>
          <p:nvPr/>
        </p:nvSpPr>
        <p:spPr>
          <a:xfrm flipH="1">
            <a:off x="4277689" y="1898769"/>
            <a:ext cx="769866" cy="369332"/>
          </a:xfrm>
          <a:prstGeom prst="rect">
            <a:avLst/>
          </a:prstGeom>
          <a:noFill/>
        </p:spPr>
        <p:txBody>
          <a:bodyPr wrap="square" rtlCol="0">
            <a:spAutoFit/>
          </a:bodyPr>
          <a:lstStyle/>
          <a:p>
            <a:r>
              <a:rPr lang="en-US" b="1" dirty="0">
                <a:solidFill>
                  <a:srgbClr val="FF0000"/>
                </a:solidFill>
              </a:rPr>
              <a:t>14.36</a:t>
            </a:r>
          </a:p>
        </p:txBody>
      </p:sp>
      <p:pic>
        <p:nvPicPr>
          <p:cNvPr id="9" name="Picture 8">
            <a:extLst>
              <a:ext uri="{FF2B5EF4-FFF2-40B4-BE49-F238E27FC236}">
                <a16:creationId xmlns:a16="http://schemas.microsoft.com/office/drawing/2014/main" id="{8C6ADE17-FBF1-D14B-BE8E-4D79A09FF910}"/>
              </a:ext>
            </a:extLst>
          </p:cNvPr>
          <p:cNvPicPr>
            <a:picLocks noChangeAspect="1"/>
          </p:cNvPicPr>
          <p:nvPr/>
        </p:nvPicPr>
        <p:blipFill>
          <a:blip r:embed="rId7"/>
          <a:stretch>
            <a:fillRect/>
          </a:stretch>
        </p:blipFill>
        <p:spPr>
          <a:xfrm>
            <a:off x="1765581" y="4171632"/>
            <a:ext cx="1975557" cy="666750"/>
          </a:xfrm>
          <a:prstGeom prst="rect">
            <a:avLst/>
          </a:prstGeom>
          <a:solidFill>
            <a:srgbClr val="FFC000"/>
          </a:solidFill>
          <a:ln w="38100">
            <a:solidFill>
              <a:srgbClr val="FF0000"/>
            </a:solidFill>
          </a:ln>
        </p:spPr>
      </p:pic>
      <p:sp>
        <p:nvSpPr>
          <p:cNvPr id="15" name="TextBox 14">
            <a:extLst>
              <a:ext uri="{FF2B5EF4-FFF2-40B4-BE49-F238E27FC236}">
                <a16:creationId xmlns:a16="http://schemas.microsoft.com/office/drawing/2014/main" id="{3536491E-9889-9F4B-B9D2-DF793486BF21}"/>
              </a:ext>
            </a:extLst>
          </p:cNvPr>
          <p:cNvSpPr txBox="1"/>
          <p:nvPr/>
        </p:nvSpPr>
        <p:spPr>
          <a:xfrm flipH="1">
            <a:off x="4368490" y="4330501"/>
            <a:ext cx="769866" cy="369332"/>
          </a:xfrm>
          <a:prstGeom prst="rect">
            <a:avLst/>
          </a:prstGeom>
          <a:noFill/>
        </p:spPr>
        <p:txBody>
          <a:bodyPr wrap="square" rtlCol="0">
            <a:spAutoFit/>
          </a:bodyPr>
          <a:lstStyle/>
          <a:p>
            <a:r>
              <a:rPr lang="en-US" b="1" dirty="0">
                <a:solidFill>
                  <a:srgbClr val="FF0000"/>
                </a:solidFill>
              </a:rPr>
              <a:t>14.35</a:t>
            </a:r>
          </a:p>
        </p:txBody>
      </p:sp>
      <p:pic>
        <p:nvPicPr>
          <p:cNvPr id="10" name="Picture 9">
            <a:extLst>
              <a:ext uri="{FF2B5EF4-FFF2-40B4-BE49-F238E27FC236}">
                <a16:creationId xmlns:a16="http://schemas.microsoft.com/office/drawing/2014/main" id="{F687FD64-0040-994F-B202-DA07FB3B3CA3}"/>
              </a:ext>
            </a:extLst>
          </p:cNvPr>
          <p:cNvPicPr>
            <a:picLocks noChangeAspect="1"/>
          </p:cNvPicPr>
          <p:nvPr/>
        </p:nvPicPr>
        <p:blipFill>
          <a:blip r:embed="rId8"/>
          <a:stretch>
            <a:fillRect/>
          </a:stretch>
        </p:blipFill>
        <p:spPr>
          <a:xfrm>
            <a:off x="457200" y="5594351"/>
            <a:ext cx="3351392" cy="786129"/>
          </a:xfrm>
          <a:prstGeom prst="rect">
            <a:avLst/>
          </a:prstGeom>
          <a:solidFill>
            <a:srgbClr val="FFC000"/>
          </a:solidFill>
          <a:ln w="38100">
            <a:solidFill>
              <a:srgbClr val="FF0000"/>
            </a:solidFill>
          </a:ln>
        </p:spPr>
      </p:pic>
      <p:sp>
        <p:nvSpPr>
          <p:cNvPr id="17" name="TextBox 16">
            <a:extLst>
              <a:ext uri="{FF2B5EF4-FFF2-40B4-BE49-F238E27FC236}">
                <a16:creationId xmlns:a16="http://schemas.microsoft.com/office/drawing/2014/main" id="{AE36B07D-1CF2-8D46-A713-5B85EA8ED3E8}"/>
              </a:ext>
            </a:extLst>
          </p:cNvPr>
          <p:cNvSpPr txBox="1"/>
          <p:nvPr/>
        </p:nvSpPr>
        <p:spPr>
          <a:xfrm flipH="1">
            <a:off x="4368490" y="5802749"/>
            <a:ext cx="769866" cy="369332"/>
          </a:xfrm>
          <a:prstGeom prst="rect">
            <a:avLst/>
          </a:prstGeom>
          <a:noFill/>
        </p:spPr>
        <p:txBody>
          <a:bodyPr wrap="square" rtlCol="0">
            <a:spAutoFit/>
          </a:bodyPr>
          <a:lstStyle/>
          <a:p>
            <a:r>
              <a:rPr lang="en-US" b="1" dirty="0">
                <a:solidFill>
                  <a:srgbClr val="FF0000"/>
                </a:solidFill>
              </a:rPr>
              <a:t>14.38</a:t>
            </a:r>
          </a:p>
        </p:txBody>
      </p:sp>
    </p:spTree>
    <p:extLst>
      <p:ext uri="{BB962C8B-B14F-4D97-AF65-F5344CB8AC3E}">
        <p14:creationId xmlns:p14="http://schemas.microsoft.com/office/powerpoint/2010/main" val="26630619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86">
            <a:extLst>
              <a:ext uri="{FF2B5EF4-FFF2-40B4-BE49-F238E27FC236}">
                <a16:creationId xmlns:a16="http://schemas.microsoft.com/office/drawing/2014/main" id="{1D11178F-B180-6F46-8D04-A1EAFD309F83}"/>
              </a:ext>
            </a:extLst>
          </p:cNvPr>
          <p:cNvSpPr/>
          <p:nvPr/>
        </p:nvSpPr>
        <p:spPr>
          <a:xfrm>
            <a:off x="73569" y="79147"/>
            <a:ext cx="6019005" cy="4826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pPr lvl="0">
              <a:defRPr>
                <a:uFillTx/>
              </a:defRPr>
            </a:pPr>
            <a:r>
              <a:rPr lang="en-US" sz="2000" b="1" dirty="0">
                <a:uFill>
                  <a:solidFill/>
                </a:uFill>
                <a:latin typeface="+mj-lt"/>
              </a:rPr>
              <a:t>14</a:t>
            </a:r>
            <a:r>
              <a:rPr sz="2000" b="1" dirty="0">
                <a:uFill>
                  <a:solidFill/>
                </a:uFill>
                <a:latin typeface="+mj-lt"/>
              </a:rPr>
              <a:t>.</a:t>
            </a:r>
            <a:r>
              <a:rPr lang="en-US" sz="2000" b="1" dirty="0">
                <a:uFill>
                  <a:solidFill/>
                </a:uFill>
                <a:latin typeface="+mj-lt"/>
              </a:rPr>
              <a:t>6</a:t>
            </a:r>
            <a:r>
              <a:rPr sz="2000" b="1" dirty="0">
                <a:uFill>
                  <a:solidFill/>
                </a:uFill>
                <a:latin typeface="+mj-lt"/>
              </a:rPr>
              <a:t> </a:t>
            </a:r>
            <a:r>
              <a:rPr lang="en-US" sz="2000" b="1" dirty="0">
                <a:solidFill>
                  <a:srgbClr val="0433FF"/>
                </a:solidFill>
                <a:uFill>
                  <a:solidFill>
                    <a:srgbClr val="0433FF"/>
                  </a:solidFill>
                </a:uFill>
                <a:latin typeface="+mj-lt"/>
              </a:rPr>
              <a:t>RLC CIRCUITS </a:t>
            </a:r>
            <a:endParaRPr sz="2000" b="1" dirty="0">
              <a:solidFill>
                <a:srgbClr val="0433FF"/>
              </a:solidFill>
              <a:uFill>
                <a:solidFill>
                  <a:srgbClr val="0433FF"/>
                </a:solidFill>
              </a:uFill>
              <a:latin typeface="+mj-lt"/>
            </a:endParaRPr>
          </a:p>
        </p:txBody>
      </p:sp>
      <p:sp>
        <p:nvSpPr>
          <p:cNvPr id="14" name="Rectangle 4">
            <a:extLst>
              <a:ext uri="{FF2B5EF4-FFF2-40B4-BE49-F238E27FC236}">
                <a16:creationId xmlns:a16="http://schemas.microsoft.com/office/drawing/2014/main" id="{4590CFAF-6F76-A74D-8E7F-60E8DA27339B}"/>
              </a:ext>
            </a:extLst>
          </p:cNvPr>
          <p:cNvSpPr txBox="1">
            <a:spLocks noChangeArrowheads="1"/>
          </p:cNvSpPr>
          <p:nvPr/>
        </p:nvSpPr>
        <p:spPr>
          <a:xfrm>
            <a:off x="399185" y="851935"/>
            <a:ext cx="8418994" cy="4106145"/>
          </a:xfrm>
          <a:prstGeom prst="rect">
            <a:avLst/>
          </a:prstGeom>
        </p:spPr>
        <p:txBody>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285750" indent="-285750">
              <a:buFont typeface="Arial" panose="020B0604020202020204" pitchFamily="34" charset="0"/>
              <a:buChar char="•"/>
            </a:pPr>
            <a:r>
              <a:rPr lang="en-US" altLang="en-US" sz="1800" dirty="0"/>
              <a:t>A circuit containing a resistor (</a:t>
            </a:r>
            <a:r>
              <a:rPr lang="en-US" altLang="en-US" sz="1800" dirty="0">
                <a:solidFill>
                  <a:srgbClr val="422DFF"/>
                </a:solidFill>
              </a:rPr>
              <a:t>R</a:t>
            </a:r>
            <a:r>
              <a:rPr lang="en-US" altLang="en-US" sz="1800" dirty="0"/>
              <a:t>), inductor (</a:t>
            </a:r>
            <a:r>
              <a:rPr lang="en-US" altLang="en-US" sz="1800" dirty="0">
                <a:solidFill>
                  <a:srgbClr val="422DFF"/>
                </a:solidFill>
              </a:rPr>
              <a:t>L</a:t>
            </a:r>
            <a:r>
              <a:rPr lang="en-US" altLang="en-US" sz="1800" dirty="0"/>
              <a:t>), capacitor (</a:t>
            </a:r>
            <a:r>
              <a:rPr lang="en-US" altLang="en-US" sz="1800" dirty="0">
                <a:solidFill>
                  <a:srgbClr val="422DFF"/>
                </a:solidFill>
              </a:rPr>
              <a:t>C</a:t>
            </a:r>
            <a:r>
              <a:rPr lang="en-US" altLang="en-US" sz="1800" dirty="0"/>
              <a:t>).</a:t>
            </a:r>
          </a:p>
          <a:p>
            <a:pPr marL="285750" indent="-285750">
              <a:buFont typeface="Arial" panose="020B0604020202020204" pitchFamily="34" charset="0"/>
              <a:buChar char="•"/>
            </a:pPr>
            <a:r>
              <a:rPr lang="en-US" altLang="en-US" sz="1800" dirty="0"/>
              <a:t>Presence of resistor causes losses (see </a:t>
            </a:r>
            <a:r>
              <a:rPr lang="en-US" altLang="en-US" sz="1800" dirty="0">
                <a:solidFill>
                  <a:srgbClr val="422DFF"/>
                </a:solidFill>
              </a:rPr>
              <a:t>RL</a:t>
            </a:r>
            <a:r>
              <a:rPr lang="en-US" altLang="en-US" sz="1800" dirty="0"/>
              <a:t> circuit earlier).</a:t>
            </a:r>
          </a:p>
          <a:p>
            <a:pPr marL="742950" lvl="1" indent="-285750"/>
            <a:r>
              <a:rPr lang="en-US" altLang="en-US" sz="1800" dirty="0">
                <a:solidFill>
                  <a:srgbClr val="C00000"/>
                </a:solidFill>
              </a:rPr>
              <a:t>a more realistic picture of a real circuit</a:t>
            </a:r>
            <a:r>
              <a:rPr lang="en-US" altLang="en-US" sz="1800" dirty="0"/>
              <a:t>.</a:t>
            </a:r>
          </a:p>
          <a:p>
            <a:pPr marL="285750" indent="-285750">
              <a:buFont typeface="Arial" panose="020B0604020202020204" pitchFamily="34" charset="0"/>
              <a:buChar char="•"/>
            </a:pPr>
            <a:r>
              <a:rPr lang="en-US" altLang="en-US" sz="1800" dirty="0"/>
              <a:t>What we end up with is a combination of everything we’ve seen up to now:</a:t>
            </a:r>
          </a:p>
          <a:p>
            <a:pPr marL="742950" lvl="1" indent="-285750"/>
            <a:r>
              <a:rPr lang="en-US" sz="1800" dirty="0">
                <a:solidFill>
                  <a:srgbClr val="C00000"/>
                </a:solidFill>
                <a:uFill>
                  <a:solidFill/>
                </a:uFill>
              </a:rPr>
              <a:t>capacitor charges and discharges</a:t>
            </a:r>
          </a:p>
          <a:p>
            <a:pPr marL="742950" lvl="1" indent="-285750"/>
            <a:r>
              <a:rPr lang="en-US" sz="1800" dirty="0">
                <a:solidFill>
                  <a:srgbClr val="0070C0"/>
                </a:solidFill>
                <a:uFill>
                  <a:solidFill/>
                </a:uFill>
              </a:rPr>
              <a:t>electromagnetic energy is transferred between capacitor and inductor</a:t>
            </a:r>
          </a:p>
          <a:p>
            <a:pPr marL="742950" lvl="1" indent="-285750"/>
            <a:r>
              <a:rPr lang="en-US" sz="1800" dirty="0">
                <a:solidFill>
                  <a:srgbClr val="C00000"/>
                </a:solidFill>
                <a:uFill>
                  <a:solidFill/>
                </a:uFill>
              </a:rPr>
              <a:t>resistor eventually dissipates this energy</a:t>
            </a:r>
          </a:p>
          <a:p>
            <a:pPr marL="285750" indent="-285750">
              <a:buFont typeface="Arial" panose="020B0604020202020204" pitchFamily="34" charset="0"/>
              <a:buChar char="•"/>
            </a:pPr>
            <a:r>
              <a:rPr lang="en-US" sz="1800" dirty="0">
                <a:uFill>
                  <a:solidFill/>
                </a:uFill>
              </a:rPr>
              <a:t>With resistor the problem now resembles that of a </a:t>
            </a:r>
            <a:r>
              <a:rPr lang="en-US" sz="1800" dirty="0">
                <a:solidFill>
                  <a:srgbClr val="FF0000"/>
                </a:solidFill>
                <a:uFill>
                  <a:solidFill/>
                </a:uFill>
              </a:rPr>
              <a:t>damped harmonic oscillator</a:t>
            </a:r>
            <a:r>
              <a:rPr lang="en-US" sz="1800" dirty="0">
                <a:uFill>
                  <a:solidFill/>
                </a:uFill>
              </a:rPr>
              <a:t>:</a:t>
            </a:r>
          </a:p>
          <a:p>
            <a:pPr marL="742950" lvl="1" indent="-285750"/>
            <a:r>
              <a:rPr lang="en-US" sz="1800" dirty="0">
                <a:solidFill>
                  <a:srgbClr val="C00000"/>
                </a:solidFill>
                <a:uFill>
                  <a:solidFill/>
                </a:uFill>
              </a:rPr>
              <a:t>resistance plays role of damping factor or friction, for example in a mechanical system</a:t>
            </a:r>
            <a:r>
              <a:rPr lang="en-US" sz="1800" dirty="0">
                <a:uFill>
                  <a:solidFill/>
                </a:uFill>
              </a:rPr>
              <a:t>.</a:t>
            </a:r>
          </a:p>
          <a:p>
            <a:pPr marL="285750" indent="-285750">
              <a:buFont typeface="Arial" panose="020B0604020202020204" pitchFamily="34" charset="0"/>
              <a:buChar char="•"/>
            </a:pPr>
            <a:r>
              <a:rPr lang="en-US" sz="1800" dirty="0">
                <a:uFill>
                  <a:solidFill/>
                </a:uFill>
              </a:rPr>
              <a:t>Here we focus on the special case of weak damping or ‘small’ resistance.</a:t>
            </a:r>
          </a:p>
        </p:txBody>
      </p:sp>
    </p:spTree>
    <p:extLst>
      <p:ext uri="{BB962C8B-B14F-4D97-AF65-F5344CB8AC3E}">
        <p14:creationId xmlns:p14="http://schemas.microsoft.com/office/powerpoint/2010/main" val="3056217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7"/>
            <a:ext cx="5882640" cy="429234"/>
          </a:xfrm>
        </p:spPr>
        <p:txBody>
          <a:bodyPr>
            <a:normAutofit/>
          </a:bodyPr>
          <a:lstStyle/>
          <a:p>
            <a:r>
              <a:rPr lang="en-US" sz="2000" dirty="0"/>
              <a:t>analysis of RLC circuit (Figure 14.17)</a:t>
            </a:r>
          </a:p>
        </p:txBody>
      </p:sp>
      <p:pic>
        <p:nvPicPr>
          <p:cNvPr id="6" name="Picture Placeholder 1" descr="CNX_UPhysics_31_06_rlc.jpg">
            <a:extLst>
              <a:ext uri="{FF2B5EF4-FFF2-40B4-BE49-F238E27FC236}">
                <a16:creationId xmlns:a16="http://schemas.microsoft.com/office/drawing/2014/main" id="{805EBA22-77C9-AD46-968B-78F11766551F}"/>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t="-2905" r="53749" b="-2905"/>
          <a:stretch/>
        </p:blipFill>
        <p:spPr>
          <a:xfrm>
            <a:off x="5890310" y="851032"/>
            <a:ext cx="2857450" cy="2681897"/>
          </a:xfrm>
          <a:prstGeom prst="rect">
            <a:avLst/>
          </a:prstGeom>
        </p:spPr>
      </p:pic>
      <p:sp>
        <p:nvSpPr>
          <p:cNvPr id="4" name="Text Placeholder 3">
            <a:extLst>
              <a:ext uri="{FF2B5EF4-FFF2-40B4-BE49-F238E27FC236}">
                <a16:creationId xmlns:a16="http://schemas.microsoft.com/office/drawing/2014/main" id="{1B415FA7-45BB-B14F-83D9-720E894E6626}"/>
              </a:ext>
            </a:extLst>
          </p:cNvPr>
          <p:cNvSpPr>
            <a:spLocks noGrp="1"/>
          </p:cNvSpPr>
          <p:nvPr>
            <p:ph type="body" sz="quarter" idx="14"/>
          </p:nvPr>
        </p:nvSpPr>
        <p:spPr>
          <a:xfrm>
            <a:off x="457200" y="980876"/>
            <a:ext cx="5433110" cy="5135444"/>
          </a:xfrm>
        </p:spPr>
        <p:txBody>
          <a:bodyPr>
            <a:normAutofit/>
          </a:bodyPr>
          <a:lstStyle/>
          <a:p>
            <a:pPr marL="342900" indent="-342900">
              <a:buFont typeface="Arial" panose="020B0604020202020204" pitchFamily="34" charset="0"/>
              <a:buChar char="•"/>
            </a:pPr>
            <a:r>
              <a:rPr lang="en-US" sz="1800" dirty="0"/>
              <a:t>Starting of with similar situation as previously: capacitor is initially charged to some value q</a:t>
            </a:r>
            <a:r>
              <a:rPr lang="en-US" sz="1800" baseline="-25000" dirty="0"/>
              <a:t>0</a:t>
            </a:r>
            <a:r>
              <a:rPr lang="en-US" sz="1800" dirty="0"/>
              <a:t>.</a:t>
            </a:r>
          </a:p>
          <a:p>
            <a:pPr marL="342900" indent="-342900">
              <a:buFont typeface="Arial" panose="020B0604020202020204" pitchFamily="34" charset="0"/>
              <a:buChar char="•"/>
            </a:pPr>
            <a:r>
              <a:rPr lang="en-US" sz="1800" dirty="0"/>
              <a:t>Applying KVL:</a:t>
            </a:r>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r>
              <a:rPr lang="en-US" sz="1800" dirty="0"/>
              <a:t>We get the following differential equation in q(t):</a:t>
            </a:r>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r>
              <a:rPr lang="en-US" sz="1800" dirty="0"/>
              <a:t>Generally, there are three distinct solutions:</a:t>
            </a:r>
          </a:p>
          <a:p>
            <a:pPr marL="1074420" lvl="1" indent="-342900">
              <a:buFont typeface="Arial" panose="020B0604020202020204" pitchFamily="34" charset="0"/>
              <a:buChar char="•"/>
            </a:pPr>
            <a:r>
              <a:rPr lang="en-US" sz="1800" dirty="0"/>
              <a:t>underdamped ( R</a:t>
            </a:r>
            <a:r>
              <a:rPr lang="en-US" sz="1800" baseline="30000" dirty="0"/>
              <a:t>2</a:t>
            </a:r>
            <a:r>
              <a:rPr lang="en-US" sz="1800" dirty="0"/>
              <a:t> &lt; 4L/C )</a:t>
            </a:r>
          </a:p>
          <a:p>
            <a:pPr marL="1074420" lvl="1" indent="-342900">
              <a:buFont typeface="Arial" panose="020B0604020202020204" pitchFamily="34" charset="0"/>
              <a:buChar char="•"/>
            </a:pPr>
            <a:r>
              <a:rPr lang="en-US" sz="1800" dirty="0"/>
              <a:t>critically damped ( R</a:t>
            </a:r>
            <a:r>
              <a:rPr lang="en-US" sz="1800" baseline="30000" dirty="0"/>
              <a:t>2</a:t>
            </a:r>
            <a:r>
              <a:rPr lang="en-US" sz="1800" dirty="0"/>
              <a:t> = 4L/C )</a:t>
            </a:r>
          </a:p>
          <a:p>
            <a:pPr marL="1074420" lvl="1" indent="-342900">
              <a:buFont typeface="Arial" panose="020B0604020202020204" pitchFamily="34" charset="0"/>
              <a:buChar char="•"/>
            </a:pPr>
            <a:r>
              <a:rPr lang="en-US" sz="1800" dirty="0"/>
              <a:t>overdamped ( R</a:t>
            </a:r>
            <a:r>
              <a:rPr lang="en-US" sz="1800" baseline="30000" dirty="0"/>
              <a:t>2</a:t>
            </a:r>
            <a:r>
              <a:rPr lang="en-US" sz="1800" dirty="0"/>
              <a:t> &gt; 4L/C )</a:t>
            </a:r>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endParaRPr lang="en-US" sz="1800" dirty="0"/>
          </a:p>
        </p:txBody>
      </p:sp>
      <p:pic>
        <p:nvPicPr>
          <p:cNvPr id="9" name="Picture 8">
            <a:extLst>
              <a:ext uri="{FF2B5EF4-FFF2-40B4-BE49-F238E27FC236}">
                <a16:creationId xmlns:a16="http://schemas.microsoft.com/office/drawing/2014/main" id="{CF06218E-877B-9F47-9A9A-44219B726C9D}"/>
              </a:ext>
            </a:extLst>
          </p:cNvPr>
          <p:cNvPicPr>
            <a:picLocks noChangeAspect="1"/>
          </p:cNvPicPr>
          <p:nvPr/>
        </p:nvPicPr>
        <p:blipFill>
          <a:blip r:embed="rId3"/>
          <a:stretch>
            <a:fillRect/>
          </a:stretch>
        </p:blipFill>
        <p:spPr>
          <a:xfrm>
            <a:off x="2223436" y="2161757"/>
            <a:ext cx="2350168" cy="609600"/>
          </a:xfrm>
          <a:prstGeom prst="rect">
            <a:avLst/>
          </a:prstGeom>
        </p:spPr>
      </p:pic>
      <p:pic>
        <p:nvPicPr>
          <p:cNvPr id="10" name="Picture 9">
            <a:extLst>
              <a:ext uri="{FF2B5EF4-FFF2-40B4-BE49-F238E27FC236}">
                <a16:creationId xmlns:a16="http://schemas.microsoft.com/office/drawing/2014/main" id="{88154960-39CE-0244-A52E-A1D5EECBCC12}"/>
              </a:ext>
            </a:extLst>
          </p:cNvPr>
          <p:cNvPicPr>
            <a:picLocks noChangeAspect="1"/>
          </p:cNvPicPr>
          <p:nvPr/>
        </p:nvPicPr>
        <p:blipFill>
          <a:blip r:embed="rId4"/>
          <a:stretch>
            <a:fillRect/>
          </a:stretch>
        </p:blipFill>
        <p:spPr>
          <a:xfrm>
            <a:off x="1799930" y="3481584"/>
            <a:ext cx="3197180" cy="701820"/>
          </a:xfrm>
          <a:prstGeom prst="rect">
            <a:avLst/>
          </a:prstGeom>
          <a:solidFill>
            <a:srgbClr val="FFC000"/>
          </a:solidFill>
          <a:ln w="38100">
            <a:solidFill>
              <a:srgbClr val="FF0000"/>
            </a:solidFill>
          </a:ln>
        </p:spPr>
      </p:pic>
      <p:sp>
        <p:nvSpPr>
          <p:cNvPr id="11" name="TextBox 10">
            <a:extLst>
              <a:ext uri="{FF2B5EF4-FFF2-40B4-BE49-F238E27FC236}">
                <a16:creationId xmlns:a16="http://schemas.microsoft.com/office/drawing/2014/main" id="{53520D3C-4F00-5C43-B78A-37FA8EDBAC0E}"/>
              </a:ext>
            </a:extLst>
          </p:cNvPr>
          <p:cNvSpPr txBox="1"/>
          <p:nvPr/>
        </p:nvSpPr>
        <p:spPr>
          <a:xfrm flipH="1">
            <a:off x="5811344" y="3647828"/>
            <a:ext cx="769866" cy="369332"/>
          </a:xfrm>
          <a:prstGeom prst="rect">
            <a:avLst/>
          </a:prstGeom>
          <a:noFill/>
        </p:spPr>
        <p:txBody>
          <a:bodyPr wrap="square" rtlCol="0">
            <a:spAutoFit/>
          </a:bodyPr>
          <a:lstStyle/>
          <a:p>
            <a:r>
              <a:rPr lang="en-US" b="1" dirty="0">
                <a:solidFill>
                  <a:srgbClr val="FF0000"/>
                </a:solidFill>
              </a:rPr>
              <a:t>14.44</a:t>
            </a:r>
          </a:p>
        </p:txBody>
      </p:sp>
    </p:spTree>
    <p:extLst>
      <p:ext uri="{BB962C8B-B14F-4D97-AF65-F5344CB8AC3E}">
        <p14:creationId xmlns:p14="http://schemas.microsoft.com/office/powerpoint/2010/main" val="26655580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7"/>
            <a:ext cx="5882640" cy="429234"/>
          </a:xfrm>
        </p:spPr>
        <p:txBody>
          <a:bodyPr>
            <a:normAutofit/>
          </a:bodyPr>
          <a:lstStyle/>
          <a:p>
            <a:r>
              <a:rPr lang="en-US" sz="2000" dirty="0"/>
              <a:t>Underdamped RLC circuit</a:t>
            </a:r>
          </a:p>
        </p:txBody>
      </p:sp>
      <p:sp>
        <p:nvSpPr>
          <p:cNvPr id="4" name="Text Placeholder 3">
            <a:extLst>
              <a:ext uri="{FF2B5EF4-FFF2-40B4-BE49-F238E27FC236}">
                <a16:creationId xmlns:a16="http://schemas.microsoft.com/office/drawing/2014/main" id="{1B415FA7-45BB-B14F-83D9-720E894E6626}"/>
              </a:ext>
            </a:extLst>
          </p:cNvPr>
          <p:cNvSpPr>
            <a:spLocks noGrp="1"/>
          </p:cNvSpPr>
          <p:nvPr>
            <p:ph type="body" sz="quarter" idx="14"/>
          </p:nvPr>
        </p:nvSpPr>
        <p:spPr>
          <a:xfrm>
            <a:off x="457200" y="980876"/>
            <a:ext cx="8016240" cy="2107006"/>
          </a:xfrm>
        </p:spPr>
        <p:txBody>
          <a:bodyPr>
            <a:normAutofit/>
          </a:bodyPr>
          <a:lstStyle/>
          <a:p>
            <a:pPr marL="342900" indent="-342900">
              <a:buFont typeface="Arial" panose="020B0604020202020204" pitchFamily="34" charset="0"/>
              <a:buChar char="•"/>
            </a:pPr>
            <a:r>
              <a:rPr lang="en-US" sz="1800" dirty="0"/>
              <a:t>Here we focus on the underdamped circuit: </a:t>
            </a:r>
            <a:r>
              <a:rPr lang="en-US" sz="1800" dirty="0">
                <a:solidFill>
                  <a:srgbClr val="FF0000"/>
                </a:solidFill>
              </a:rPr>
              <a:t>R</a:t>
            </a:r>
            <a:r>
              <a:rPr lang="en-US" sz="1800" baseline="30000" dirty="0">
                <a:solidFill>
                  <a:srgbClr val="FF0000"/>
                </a:solidFill>
              </a:rPr>
              <a:t>2</a:t>
            </a:r>
            <a:r>
              <a:rPr lang="en-US" sz="1800" dirty="0">
                <a:solidFill>
                  <a:srgbClr val="FF0000"/>
                </a:solidFill>
              </a:rPr>
              <a:t> &lt; 4L/C </a:t>
            </a:r>
          </a:p>
          <a:p>
            <a:pPr marL="342900" indent="-342900">
              <a:buFont typeface="Arial" panose="020B0604020202020204" pitchFamily="34" charset="0"/>
              <a:buChar char="•"/>
            </a:pPr>
            <a:r>
              <a:rPr lang="en-US" sz="1800" dirty="0"/>
              <a:t>The solution to the linear, second-order differential equation: </a:t>
            </a:r>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r>
              <a:rPr lang="en-US" sz="1800" dirty="0"/>
              <a:t>Where, </a:t>
            </a:r>
          </a:p>
          <a:p>
            <a:pPr marL="342900" indent="-342900">
              <a:buFont typeface="Arial" panose="020B0604020202020204" pitchFamily="34" charset="0"/>
              <a:buChar char="•"/>
            </a:pPr>
            <a:endParaRPr lang="en-US" sz="1800" dirty="0"/>
          </a:p>
        </p:txBody>
      </p:sp>
      <p:sp>
        <p:nvSpPr>
          <p:cNvPr id="11" name="TextBox 10">
            <a:extLst>
              <a:ext uri="{FF2B5EF4-FFF2-40B4-BE49-F238E27FC236}">
                <a16:creationId xmlns:a16="http://schemas.microsoft.com/office/drawing/2014/main" id="{53520D3C-4F00-5C43-B78A-37FA8EDBAC0E}"/>
              </a:ext>
            </a:extLst>
          </p:cNvPr>
          <p:cNvSpPr txBox="1"/>
          <p:nvPr/>
        </p:nvSpPr>
        <p:spPr>
          <a:xfrm flipH="1">
            <a:off x="7874000" y="2015937"/>
            <a:ext cx="769866" cy="369332"/>
          </a:xfrm>
          <a:prstGeom prst="rect">
            <a:avLst/>
          </a:prstGeom>
          <a:noFill/>
        </p:spPr>
        <p:txBody>
          <a:bodyPr wrap="square" rtlCol="0">
            <a:spAutoFit/>
          </a:bodyPr>
          <a:lstStyle/>
          <a:p>
            <a:r>
              <a:rPr lang="en-US" b="1" dirty="0">
                <a:solidFill>
                  <a:srgbClr val="FF0000"/>
                </a:solidFill>
              </a:rPr>
              <a:t>14.45</a:t>
            </a:r>
          </a:p>
        </p:txBody>
      </p:sp>
      <p:pic>
        <p:nvPicPr>
          <p:cNvPr id="14" name="Picture 13">
            <a:extLst>
              <a:ext uri="{FF2B5EF4-FFF2-40B4-BE49-F238E27FC236}">
                <a16:creationId xmlns:a16="http://schemas.microsoft.com/office/drawing/2014/main" id="{E61AA158-F8A5-654B-9D09-3B155DB374B2}"/>
              </a:ext>
            </a:extLst>
          </p:cNvPr>
          <p:cNvPicPr>
            <a:picLocks noChangeAspect="1"/>
          </p:cNvPicPr>
          <p:nvPr/>
        </p:nvPicPr>
        <p:blipFill>
          <a:blip r:embed="rId2"/>
          <a:stretch>
            <a:fillRect/>
          </a:stretch>
        </p:blipFill>
        <p:spPr>
          <a:xfrm>
            <a:off x="2290920" y="2002526"/>
            <a:ext cx="4348480" cy="396154"/>
          </a:xfrm>
          <a:prstGeom prst="rect">
            <a:avLst/>
          </a:prstGeom>
          <a:solidFill>
            <a:srgbClr val="FFC000"/>
          </a:solidFill>
          <a:ln w="38100">
            <a:solidFill>
              <a:srgbClr val="FF0000"/>
            </a:solidFill>
          </a:ln>
        </p:spPr>
      </p:pic>
      <p:pic>
        <p:nvPicPr>
          <p:cNvPr id="15" name="Picture 14">
            <a:extLst>
              <a:ext uri="{FF2B5EF4-FFF2-40B4-BE49-F238E27FC236}">
                <a16:creationId xmlns:a16="http://schemas.microsoft.com/office/drawing/2014/main" id="{764931CD-B65E-784C-BFCA-3BCB68479505}"/>
              </a:ext>
            </a:extLst>
          </p:cNvPr>
          <p:cNvPicPr>
            <a:picLocks noChangeAspect="1"/>
          </p:cNvPicPr>
          <p:nvPr/>
        </p:nvPicPr>
        <p:blipFill>
          <a:blip r:embed="rId3"/>
          <a:stretch>
            <a:fillRect/>
          </a:stretch>
        </p:blipFill>
        <p:spPr>
          <a:xfrm>
            <a:off x="3167060" y="2883118"/>
            <a:ext cx="2596200" cy="778860"/>
          </a:xfrm>
          <a:prstGeom prst="rect">
            <a:avLst/>
          </a:prstGeom>
          <a:solidFill>
            <a:srgbClr val="FFC000"/>
          </a:solidFill>
          <a:ln w="38100">
            <a:solidFill>
              <a:srgbClr val="FF0000"/>
            </a:solidFill>
          </a:ln>
        </p:spPr>
      </p:pic>
      <p:sp>
        <p:nvSpPr>
          <p:cNvPr id="16" name="TextBox 15">
            <a:extLst>
              <a:ext uri="{FF2B5EF4-FFF2-40B4-BE49-F238E27FC236}">
                <a16:creationId xmlns:a16="http://schemas.microsoft.com/office/drawing/2014/main" id="{66231E44-4C5B-6B41-9DDB-42E35D8A82F5}"/>
              </a:ext>
            </a:extLst>
          </p:cNvPr>
          <p:cNvSpPr txBox="1"/>
          <p:nvPr/>
        </p:nvSpPr>
        <p:spPr>
          <a:xfrm flipH="1">
            <a:off x="7874000" y="3087882"/>
            <a:ext cx="769866" cy="369332"/>
          </a:xfrm>
          <a:prstGeom prst="rect">
            <a:avLst/>
          </a:prstGeom>
          <a:noFill/>
        </p:spPr>
        <p:txBody>
          <a:bodyPr wrap="square" rtlCol="0">
            <a:spAutoFit/>
          </a:bodyPr>
          <a:lstStyle/>
          <a:p>
            <a:r>
              <a:rPr lang="en-US" b="1" dirty="0">
                <a:solidFill>
                  <a:srgbClr val="FF0000"/>
                </a:solidFill>
              </a:rPr>
              <a:t>14.46</a:t>
            </a:r>
          </a:p>
        </p:txBody>
      </p:sp>
      <p:pic>
        <p:nvPicPr>
          <p:cNvPr id="17" name="Picture Placeholder 1" descr="CNX_UPhysics_31_06_rlc.jpg">
            <a:extLst>
              <a:ext uri="{FF2B5EF4-FFF2-40B4-BE49-F238E27FC236}">
                <a16:creationId xmlns:a16="http://schemas.microsoft.com/office/drawing/2014/main" id="{5B897514-7F3A-AC47-86BF-A81BC52F6D5F}"/>
              </a:ext>
            </a:extLst>
          </p:cNvPr>
          <p:cNvPicPr>
            <a:picLocks noGrp="1" noChangeAspect="1"/>
          </p:cNvPicPr>
          <p:nvPr>
            <p:ph type="pic" sz="quarter" idx="13"/>
          </p:nvPr>
        </p:nvPicPr>
        <p:blipFill rotWithShape="1">
          <a:blip r:embed="rId4" cstate="email">
            <a:extLst>
              <a:ext uri="{28A0092B-C50C-407E-A947-70E740481C1C}">
                <a14:useLocalDpi xmlns:a14="http://schemas.microsoft.com/office/drawing/2010/main" val="0"/>
              </a:ext>
            </a:extLst>
          </a:blip>
          <a:srcRect l="52007" t="-2905" b="-2905"/>
          <a:stretch/>
        </p:blipFill>
        <p:spPr>
          <a:xfrm>
            <a:off x="6298413" y="4146416"/>
            <a:ext cx="2557306" cy="2313066"/>
          </a:xfrm>
        </p:spPr>
      </p:pic>
      <p:sp>
        <p:nvSpPr>
          <p:cNvPr id="18" name="TextBox 17">
            <a:extLst>
              <a:ext uri="{FF2B5EF4-FFF2-40B4-BE49-F238E27FC236}">
                <a16:creationId xmlns:a16="http://schemas.microsoft.com/office/drawing/2014/main" id="{70FE3CD1-E521-3F4F-9C2E-9C847F7991B5}"/>
              </a:ext>
            </a:extLst>
          </p:cNvPr>
          <p:cNvSpPr txBox="1"/>
          <p:nvPr/>
        </p:nvSpPr>
        <p:spPr>
          <a:xfrm>
            <a:off x="457200" y="4425786"/>
            <a:ext cx="5730240" cy="1754326"/>
          </a:xfrm>
          <a:prstGeom prst="rect">
            <a:avLst/>
          </a:prstGeom>
          <a:noFill/>
        </p:spPr>
        <p:txBody>
          <a:bodyPr wrap="square" rtlCol="0">
            <a:spAutoFit/>
          </a:bodyPr>
          <a:lstStyle/>
          <a:p>
            <a:pPr marL="285750" indent="-285750">
              <a:buClr>
                <a:srgbClr val="6CB255"/>
              </a:buClr>
              <a:buFont typeface="Arial" panose="020B0604020202020204" pitchFamily="34" charset="0"/>
              <a:buChar char="•"/>
            </a:pPr>
            <a:r>
              <a:rPr lang="en-US" dirty="0"/>
              <a:t>Original oscillatory behavior of LC circuit survives.</a:t>
            </a:r>
          </a:p>
          <a:p>
            <a:pPr marL="285750" indent="-285750">
              <a:buClr>
                <a:srgbClr val="6CB255"/>
              </a:buClr>
              <a:buFont typeface="Arial" panose="020B0604020202020204" pitchFamily="34" charset="0"/>
              <a:buChar char="•"/>
            </a:pPr>
            <a:r>
              <a:rPr lang="en-US" dirty="0"/>
              <a:t>But bounded by exponential decay envelope.</a:t>
            </a:r>
          </a:p>
          <a:p>
            <a:pPr marL="285750" indent="-285750">
              <a:buClr>
                <a:srgbClr val="6CB255"/>
              </a:buClr>
              <a:buFont typeface="Arial" panose="020B0604020202020204" pitchFamily="34" charset="0"/>
              <a:buChar char="•"/>
            </a:pPr>
            <a:r>
              <a:rPr lang="en-US" dirty="0"/>
              <a:t>Eventually, energy in circuit is dissipated through the resistor.</a:t>
            </a:r>
          </a:p>
          <a:p>
            <a:pPr marL="285750" indent="-285750">
              <a:buClr>
                <a:srgbClr val="6CB255"/>
              </a:buClr>
              <a:buFont typeface="Arial" panose="020B0604020202020204" pitchFamily="34" charset="0"/>
              <a:buChar char="•"/>
            </a:pPr>
            <a:r>
              <a:rPr lang="en-US" dirty="0"/>
              <a:t>If you include a source </a:t>
            </a:r>
            <a:r>
              <a:rPr lang="en-US" dirty="0" err="1"/>
              <a:t>emf</a:t>
            </a:r>
            <a:r>
              <a:rPr lang="en-US" dirty="0"/>
              <a:t> -&gt; forced, damped, harmonic oscillator (see </a:t>
            </a:r>
            <a:r>
              <a:rPr lang="en-US"/>
              <a:t>next chapter).</a:t>
            </a:r>
            <a:endParaRPr lang="en-US" dirty="0"/>
          </a:p>
        </p:txBody>
      </p:sp>
    </p:spTree>
    <p:extLst>
      <p:ext uri="{BB962C8B-B14F-4D97-AF65-F5344CB8AC3E}">
        <p14:creationId xmlns:p14="http://schemas.microsoft.com/office/powerpoint/2010/main" val="28781060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4">
            <a:extLst>
              <a:ext uri="{FF2B5EF4-FFF2-40B4-BE49-F238E27FC236}">
                <a16:creationId xmlns:a16="http://schemas.microsoft.com/office/drawing/2014/main" id="{233C34F9-A42C-E749-9B2D-EAA7A834E33C}"/>
              </a:ext>
            </a:extLst>
          </p:cNvPr>
          <p:cNvSpPr>
            <a:spLocks noGrp="1" noChangeArrowheads="1"/>
          </p:cNvSpPr>
          <p:nvPr>
            <p:ph type="title"/>
          </p:nvPr>
        </p:nvSpPr>
        <p:spPr>
          <a:xfrm>
            <a:off x="457199" y="152718"/>
            <a:ext cx="6770451" cy="761682"/>
          </a:xfrm>
        </p:spPr>
        <p:txBody>
          <a:bodyPr>
            <a:normAutofit/>
          </a:bodyPr>
          <a:lstStyle/>
          <a:p>
            <a:pPr eaLnBrk="1" hangingPunct="1"/>
            <a:r>
              <a:rPr lang="en-US" altLang="en-US" sz="2000" dirty="0"/>
              <a:t>Summary: Analogies Between Electrical and Mechanic Systems</a:t>
            </a:r>
          </a:p>
        </p:txBody>
      </p:sp>
      <p:pic>
        <p:nvPicPr>
          <p:cNvPr id="91140" name="Picture 1">
            <a:extLst>
              <a:ext uri="{FF2B5EF4-FFF2-40B4-BE49-F238E27FC236}">
                <a16:creationId xmlns:a16="http://schemas.microsoft.com/office/drawing/2014/main" id="{755364D8-6C1E-F14F-8A88-ACBD83618999}"/>
              </a:ext>
            </a:extLst>
          </p:cNvPr>
          <p:cNvPicPr>
            <a:picLocks/>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199" y="1025051"/>
            <a:ext cx="8492248" cy="5580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3302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86">
            <a:extLst>
              <a:ext uri="{FF2B5EF4-FFF2-40B4-BE49-F238E27FC236}">
                <a16:creationId xmlns:a16="http://schemas.microsoft.com/office/drawing/2014/main" id="{1D11178F-B180-6F46-8D04-A1EAFD309F83}"/>
              </a:ext>
            </a:extLst>
          </p:cNvPr>
          <p:cNvSpPr/>
          <p:nvPr/>
        </p:nvSpPr>
        <p:spPr>
          <a:xfrm>
            <a:off x="73569" y="79147"/>
            <a:ext cx="6019005" cy="4826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pPr lvl="0">
              <a:defRPr>
                <a:uFillTx/>
              </a:defRPr>
            </a:pPr>
            <a:r>
              <a:rPr lang="en-US" sz="2000" b="1" dirty="0">
                <a:uFill>
                  <a:solidFill/>
                </a:uFill>
                <a:latin typeface="+mj-lt"/>
              </a:rPr>
              <a:t>14</a:t>
            </a:r>
            <a:r>
              <a:rPr sz="2000" b="1" dirty="0">
                <a:uFill>
                  <a:solidFill/>
                </a:uFill>
                <a:latin typeface="+mj-lt"/>
              </a:rPr>
              <a:t>.</a:t>
            </a:r>
            <a:r>
              <a:rPr lang="en-US" sz="2000" b="1" dirty="0">
                <a:uFill>
                  <a:solidFill/>
                </a:uFill>
                <a:latin typeface="+mj-lt"/>
              </a:rPr>
              <a:t>1</a:t>
            </a:r>
            <a:r>
              <a:rPr sz="2000" b="1" dirty="0">
                <a:uFill>
                  <a:solidFill/>
                </a:uFill>
                <a:latin typeface="+mj-lt"/>
              </a:rPr>
              <a:t> </a:t>
            </a:r>
            <a:r>
              <a:rPr lang="en-US" sz="2000" b="1" dirty="0">
                <a:solidFill>
                  <a:srgbClr val="0433FF"/>
                </a:solidFill>
                <a:uFill>
                  <a:solidFill>
                    <a:srgbClr val="0433FF"/>
                  </a:solidFill>
                </a:uFill>
                <a:latin typeface="+mj-lt"/>
              </a:rPr>
              <a:t>MUTUAL INDUCTANCE</a:t>
            </a:r>
            <a:endParaRPr sz="2000" b="1" dirty="0">
              <a:solidFill>
                <a:srgbClr val="0433FF"/>
              </a:solidFill>
              <a:uFill>
                <a:solidFill>
                  <a:srgbClr val="0433FF"/>
                </a:solidFill>
              </a:uFill>
              <a:latin typeface="+mj-lt"/>
            </a:endParaRPr>
          </a:p>
        </p:txBody>
      </p:sp>
      <p:sp>
        <p:nvSpPr>
          <p:cNvPr id="14" name="Rectangle 4">
            <a:extLst>
              <a:ext uri="{FF2B5EF4-FFF2-40B4-BE49-F238E27FC236}">
                <a16:creationId xmlns:a16="http://schemas.microsoft.com/office/drawing/2014/main" id="{4590CFAF-6F76-A74D-8E7F-60E8DA27339B}"/>
              </a:ext>
            </a:extLst>
          </p:cNvPr>
          <p:cNvSpPr txBox="1">
            <a:spLocks noChangeArrowheads="1"/>
          </p:cNvSpPr>
          <p:nvPr/>
        </p:nvSpPr>
        <p:spPr>
          <a:xfrm>
            <a:off x="220509" y="856035"/>
            <a:ext cx="5872065" cy="5649867"/>
          </a:xfrm>
          <a:prstGeom prst="rect">
            <a:avLst/>
          </a:prstGeom>
        </p:spPr>
        <p:txBody>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285750" indent="-285750">
              <a:buFont typeface="Arial" panose="020B0604020202020204" pitchFamily="34" charset="0"/>
              <a:buChar char="•"/>
            </a:pPr>
            <a:r>
              <a:rPr lang="en-US" altLang="en-US" sz="1800" dirty="0"/>
              <a:t>Remember from </a:t>
            </a:r>
            <a:r>
              <a:rPr lang="en-US" altLang="en-US" sz="1800" b="1" dirty="0"/>
              <a:t>Ch. 12 </a:t>
            </a:r>
            <a:r>
              <a:rPr lang="en-US" altLang="en-US" sz="1800" dirty="0"/>
              <a:t>that solenoids are good sources of magnetic fields.</a:t>
            </a:r>
          </a:p>
          <a:p>
            <a:pPr marL="285750" indent="-285750">
              <a:buFont typeface="Arial" panose="020B0604020202020204" pitchFamily="34" charset="0"/>
              <a:buChar char="•"/>
            </a:pPr>
            <a:r>
              <a:rPr lang="en-US" altLang="en-US" sz="1800" dirty="0"/>
              <a:t>Combine that with the results of </a:t>
            </a:r>
            <a:r>
              <a:rPr lang="en-US" altLang="en-US" sz="1800" b="1" dirty="0"/>
              <a:t>Ch. 13 </a:t>
            </a:r>
            <a:r>
              <a:rPr lang="en-US" altLang="en-US" sz="1800" dirty="0"/>
              <a:t>of electromagnetic inductance due to a time-varying magnetic field.</a:t>
            </a:r>
          </a:p>
          <a:p>
            <a:pPr marL="285750" indent="-285750">
              <a:buFont typeface="Arial" panose="020B0604020202020204" pitchFamily="34" charset="0"/>
              <a:buChar char="•"/>
            </a:pPr>
            <a:r>
              <a:rPr lang="en-US" altLang="en-US" sz="1800" dirty="0"/>
              <a:t> Now imagine we place two solenoids near one another.</a:t>
            </a:r>
          </a:p>
          <a:p>
            <a:pPr marL="285750" indent="-285750">
              <a:buFont typeface="Arial" panose="020B0604020202020204" pitchFamily="34" charset="0"/>
              <a:buChar char="•"/>
            </a:pPr>
            <a:r>
              <a:rPr lang="en-US" altLang="en-US" sz="1800" dirty="0"/>
              <a:t>The primary coil is connected to a time-varying, ac source.</a:t>
            </a:r>
          </a:p>
          <a:p>
            <a:pPr marL="285750" indent="-285750">
              <a:buFont typeface="Arial" panose="020B0604020202020204" pitchFamily="34" charset="0"/>
              <a:buChar char="•"/>
            </a:pPr>
            <a:r>
              <a:rPr lang="en-US" sz="1800" dirty="0">
                <a:uFill>
                  <a:solidFill/>
                </a:uFill>
              </a:rPr>
              <a:t>The </a:t>
            </a:r>
            <a:r>
              <a:rPr lang="en-US" sz="1800" dirty="0">
                <a:solidFill>
                  <a:srgbClr val="0000FF"/>
                </a:solidFill>
                <a:uFill>
                  <a:solidFill/>
                </a:uFill>
              </a:rPr>
              <a:t>changing ac current </a:t>
            </a:r>
            <a:r>
              <a:rPr lang="en-US" sz="1800" dirty="0">
                <a:solidFill>
                  <a:srgbClr val="0000FF"/>
                </a:solidFill>
              </a:rPr>
              <a:t>in the</a:t>
            </a:r>
            <a:r>
              <a:rPr lang="en-US" sz="1800" dirty="0">
                <a:solidFill>
                  <a:srgbClr val="0000FF"/>
                </a:solidFill>
                <a:uFill>
                  <a:solidFill/>
                </a:uFill>
              </a:rPr>
              <a:t> primary coil </a:t>
            </a:r>
            <a:r>
              <a:rPr lang="en-US" sz="1800" dirty="0">
                <a:uFill>
                  <a:solidFill/>
                </a:uFill>
              </a:rPr>
              <a:t>creates a changing magnetic field and, therefore, a changing magnetic flux through the secondary coil.</a:t>
            </a:r>
            <a:r>
              <a:rPr lang="en-US" sz="1800" dirty="0"/>
              <a:t> </a:t>
            </a:r>
            <a:r>
              <a:rPr lang="en-US" sz="1800" dirty="0">
                <a:uFill>
                  <a:solidFill/>
                </a:uFill>
              </a:rPr>
              <a:t>This </a:t>
            </a:r>
            <a:r>
              <a:rPr lang="en-US" sz="1800" dirty="0">
                <a:solidFill>
                  <a:srgbClr val="0000FF"/>
                </a:solidFill>
                <a:uFill>
                  <a:solidFill/>
                </a:uFill>
              </a:rPr>
              <a:t>generates an induced </a:t>
            </a:r>
            <a:r>
              <a:rPr lang="en-US" sz="1800" dirty="0" err="1">
                <a:solidFill>
                  <a:srgbClr val="0000FF"/>
                </a:solidFill>
                <a:uFill>
                  <a:solidFill/>
                </a:uFill>
              </a:rPr>
              <a:t>emf</a:t>
            </a:r>
            <a:r>
              <a:rPr lang="en-US" sz="1800" dirty="0">
                <a:solidFill>
                  <a:srgbClr val="0000FF"/>
                </a:solidFill>
                <a:uFill>
                  <a:solidFill/>
                </a:uFill>
              </a:rPr>
              <a:t> in the secondary coil</a:t>
            </a:r>
            <a:r>
              <a:rPr lang="en-US" sz="1800" dirty="0">
                <a:uFill>
                  <a:solidFill/>
                </a:uFill>
              </a:rPr>
              <a:t>.</a:t>
            </a:r>
          </a:p>
          <a:p>
            <a:pPr marL="285750" indent="-285750">
              <a:buFont typeface="Arial" panose="020B0604020202020204" pitchFamily="34" charset="0"/>
              <a:buChar char="•"/>
            </a:pPr>
            <a:r>
              <a:rPr lang="en-US" sz="1800" dirty="0">
                <a:uFill>
                  <a:solidFill/>
                </a:uFill>
              </a:rPr>
              <a:t>The effect in called </a:t>
            </a:r>
            <a:r>
              <a:rPr lang="en-US" sz="1800" b="1" dirty="0">
                <a:solidFill>
                  <a:srgbClr val="FF0000"/>
                </a:solidFill>
                <a:uFill>
                  <a:solidFill/>
                </a:uFill>
              </a:rPr>
              <a:t>mutual induction</a:t>
            </a:r>
            <a:r>
              <a:rPr lang="en-US" sz="1800" dirty="0">
                <a:uFill>
                  <a:solidFill/>
                </a:uFill>
              </a:rPr>
              <a:t>.</a:t>
            </a:r>
          </a:p>
        </p:txBody>
      </p:sp>
      <p:pic>
        <p:nvPicPr>
          <p:cNvPr id="5" name="Picture 4" descr="physics9e_fig_21_33.jpg">
            <a:extLst>
              <a:ext uri="{FF2B5EF4-FFF2-40B4-BE49-F238E27FC236}">
                <a16:creationId xmlns:a16="http://schemas.microsoft.com/office/drawing/2014/main" id="{8DFF6FDC-6614-5F42-9694-565E56CD719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875281" y="299103"/>
            <a:ext cx="3085515" cy="2018808"/>
          </a:xfrm>
          <a:prstGeom prst="rect">
            <a:avLst/>
          </a:prstGeom>
        </p:spPr>
      </p:pic>
      <p:pic>
        <p:nvPicPr>
          <p:cNvPr id="7" name="Picture 6" descr="physics9e_fig_22_01.jpg">
            <a:extLst>
              <a:ext uri="{FF2B5EF4-FFF2-40B4-BE49-F238E27FC236}">
                <a16:creationId xmlns:a16="http://schemas.microsoft.com/office/drawing/2014/main" id="{3AA1A1A7-9759-6B49-9546-E32BE6EB0AE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97967" y="2317911"/>
            <a:ext cx="2030609" cy="1634505"/>
          </a:xfrm>
          <a:prstGeom prst="rect">
            <a:avLst/>
          </a:prstGeom>
        </p:spPr>
      </p:pic>
      <p:pic>
        <p:nvPicPr>
          <p:cNvPr id="8" name="Picture 7" descr="physics9e_fig_22_26.jpg">
            <a:extLst>
              <a:ext uri="{FF2B5EF4-FFF2-40B4-BE49-F238E27FC236}">
                <a16:creationId xmlns:a16="http://schemas.microsoft.com/office/drawing/2014/main" id="{C74C9B5A-893A-CE40-A5A6-858365EB55FE}"/>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961452" y="4099034"/>
            <a:ext cx="3070106" cy="2622331"/>
          </a:xfrm>
          <a:prstGeom prst="rect">
            <a:avLst/>
          </a:prstGeom>
        </p:spPr>
      </p:pic>
    </p:spTree>
    <p:extLst>
      <p:ext uri="{BB962C8B-B14F-4D97-AF65-F5344CB8AC3E}">
        <p14:creationId xmlns:p14="http://schemas.microsoft.com/office/powerpoint/2010/main" val="1131601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physics9e_fig_22_26.jpg">
            <a:extLst>
              <a:ext uri="{FF2B5EF4-FFF2-40B4-BE49-F238E27FC236}">
                <a16:creationId xmlns:a16="http://schemas.microsoft.com/office/drawing/2014/main" id="{73B2F11C-E1EE-F34A-99C3-6109D26CD3F5}"/>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866860" y="330751"/>
            <a:ext cx="3070106" cy="2622331"/>
          </a:xfrm>
          <a:prstGeom prst="rect">
            <a:avLst/>
          </a:prstGeom>
        </p:spPr>
      </p:pic>
      <p:sp>
        <p:nvSpPr>
          <p:cNvPr id="3" name="Rectangle 2">
            <a:extLst>
              <a:ext uri="{FF2B5EF4-FFF2-40B4-BE49-F238E27FC236}">
                <a16:creationId xmlns:a16="http://schemas.microsoft.com/office/drawing/2014/main" id="{B87E0E77-1EA8-7E43-BE0C-25C4439554D9}"/>
              </a:ext>
            </a:extLst>
          </p:cNvPr>
          <p:cNvSpPr/>
          <p:nvPr/>
        </p:nvSpPr>
        <p:spPr>
          <a:xfrm>
            <a:off x="299545" y="330751"/>
            <a:ext cx="5470634" cy="5909310"/>
          </a:xfrm>
          <a:prstGeom prst="rect">
            <a:avLst/>
          </a:prstGeom>
        </p:spPr>
        <p:txBody>
          <a:bodyPr wrap="square">
            <a:spAutoFit/>
          </a:bodyPr>
          <a:lstStyle/>
          <a:p>
            <a:pPr marL="285750" indent="-285750">
              <a:buClr>
                <a:srgbClr val="6CB255"/>
              </a:buClr>
              <a:buFont typeface="Arial" panose="020B0604020202020204" pitchFamily="34" charset="0"/>
              <a:buChar char="•"/>
            </a:pPr>
            <a:r>
              <a:rPr lang="en-US" dirty="0">
                <a:uFill>
                  <a:solidFill/>
                </a:uFill>
              </a:rPr>
              <a:t>The </a:t>
            </a:r>
            <a:r>
              <a:rPr lang="en-US" dirty="0" err="1">
                <a:uFill>
                  <a:solidFill/>
                </a:uFill>
              </a:rPr>
              <a:t>emf</a:t>
            </a:r>
            <a:r>
              <a:rPr lang="en-US" dirty="0">
                <a:uFill>
                  <a:solidFill/>
                </a:uFill>
              </a:rPr>
              <a:t> in the </a:t>
            </a:r>
            <a:r>
              <a:rPr lang="en-US" dirty="0">
                <a:solidFill>
                  <a:srgbClr val="3366FF"/>
                </a:solidFill>
                <a:uFill>
                  <a:solidFill/>
                </a:uFill>
              </a:rPr>
              <a:t>secondary</a:t>
            </a:r>
            <a:r>
              <a:rPr lang="en-US" dirty="0">
                <a:uFill>
                  <a:solidFill/>
                </a:uFill>
              </a:rPr>
              <a:t> coil is </a:t>
            </a:r>
            <a:r>
              <a:rPr lang="en-US" dirty="0"/>
              <a:t>given by </a:t>
            </a:r>
            <a:r>
              <a:rPr lang="en-US" b="1" dirty="0"/>
              <a:t>Faraday’s law</a:t>
            </a:r>
            <a:r>
              <a:rPr lang="en-US" dirty="0"/>
              <a:t>:</a:t>
            </a:r>
          </a:p>
          <a:p>
            <a:pPr marL="285750" indent="-285750">
              <a:buClr>
                <a:srgbClr val="6CB255"/>
              </a:buClr>
              <a:buFont typeface="Arial" panose="020B0604020202020204" pitchFamily="34" charset="0"/>
              <a:buChar char="•"/>
            </a:pPr>
            <a:endParaRPr lang="en-US" dirty="0">
              <a:uFill>
                <a:solidFill/>
              </a:uFill>
            </a:endParaRPr>
          </a:p>
          <a:p>
            <a:pPr marL="285750" indent="-285750">
              <a:buClr>
                <a:srgbClr val="6CB255"/>
              </a:buClr>
              <a:buFont typeface="Arial" panose="020B0604020202020204" pitchFamily="34" charset="0"/>
              <a:buChar char="•"/>
            </a:pPr>
            <a:endParaRPr lang="en-US" dirty="0">
              <a:uFill>
                <a:solidFill/>
              </a:uFill>
            </a:endParaRPr>
          </a:p>
          <a:p>
            <a:pPr marL="285750" indent="-285750">
              <a:buClr>
                <a:srgbClr val="6CB255"/>
              </a:buClr>
              <a:buFont typeface="Arial" panose="020B0604020202020204" pitchFamily="34" charset="0"/>
              <a:buChar char="•"/>
            </a:pPr>
            <a:endParaRPr lang="en-US" dirty="0">
              <a:uFill>
                <a:solidFill/>
              </a:uFill>
            </a:endParaRPr>
          </a:p>
          <a:p>
            <a:pPr marL="285750" indent="-285750">
              <a:buClr>
                <a:srgbClr val="6CB255"/>
              </a:buClr>
              <a:buFont typeface="Arial" panose="020B0604020202020204" pitchFamily="34" charset="0"/>
              <a:buChar char="•"/>
            </a:pPr>
            <a:endParaRPr lang="en-US" dirty="0">
              <a:uFill>
                <a:solidFill/>
              </a:uFill>
            </a:endParaRPr>
          </a:p>
          <a:p>
            <a:pPr marL="285750" indent="-285750">
              <a:buClr>
                <a:srgbClr val="6CB255"/>
              </a:buClr>
              <a:buFont typeface="Arial" panose="020B0604020202020204" pitchFamily="34" charset="0"/>
              <a:buChar char="•"/>
            </a:pPr>
            <a:r>
              <a:rPr lang="en-US" dirty="0"/>
              <a:t>But, we would like this in terms of the change in current in the first coil.</a:t>
            </a:r>
          </a:p>
          <a:p>
            <a:pPr marL="285750" indent="-285750">
              <a:buClr>
                <a:srgbClr val="6CB255"/>
              </a:buClr>
              <a:buFont typeface="Arial" panose="020B0604020202020204" pitchFamily="34" charset="0"/>
              <a:buChar char="•"/>
            </a:pPr>
            <a:endParaRPr lang="en-US" dirty="0"/>
          </a:p>
          <a:p>
            <a:pPr marL="285750" indent="-285750">
              <a:buClr>
                <a:srgbClr val="6CB255"/>
              </a:buClr>
              <a:buFont typeface="Arial" panose="020B0604020202020204" pitchFamily="34" charset="0"/>
              <a:buChar char="•"/>
            </a:pPr>
            <a:r>
              <a:rPr lang="en-US" dirty="0">
                <a:uFill>
                  <a:solidFill/>
                </a:uFill>
              </a:rPr>
              <a:t>The </a:t>
            </a:r>
            <a:r>
              <a:rPr lang="en-US" dirty="0">
                <a:solidFill>
                  <a:srgbClr val="FF0000"/>
                </a:solidFill>
                <a:uFill>
                  <a:solidFill/>
                </a:uFill>
              </a:rPr>
              <a:t>net flux through coil</a:t>
            </a:r>
            <a:r>
              <a:rPr lang="en-US" dirty="0">
                <a:solidFill>
                  <a:srgbClr val="FF0000"/>
                </a:solidFill>
              </a:rPr>
              <a:t> 2 </a:t>
            </a:r>
            <a:r>
              <a:rPr lang="en-US" dirty="0"/>
              <a:t>= </a:t>
            </a:r>
            <a:r>
              <a:rPr lang="en-US" dirty="0">
                <a:uFill>
                  <a:solidFill/>
                </a:uFill>
              </a:rPr>
              <a:t>N</a:t>
            </a:r>
            <a:r>
              <a:rPr lang="en-US" baseline="-5999" dirty="0">
                <a:uFill>
                  <a:solidFill/>
                </a:uFill>
              </a:rPr>
              <a:t>2</a:t>
            </a:r>
            <a:r>
              <a:rPr lang="el-GR" dirty="0">
                <a:uFill>
                  <a:solidFill/>
                </a:uFill>
              </a:rPr>
              <a:t>Φ</a:t>
            </a:r>
            <a:r>
              <a:rPr lang="en-US" baseline="-5999" dirty="0">
                <a:uFill>
                  <a:solidFill/>
                </a:uFill>
              </a:rPr>
              <a:t>21</a:t>
            </a:r>
            <a:r>
              <a:rPr lang="en-US" dirty="0">
                <a:uFill>
                  <a:solidFill/>
                </a:uFill>
              </a:rPr>
              <a:t> </a:t>
            </a:r>
          </a:p>
          <a:p>
            <a:pPr marL="742950" lvl="1" indent="-285750">
              <a:buClr>
                <a:srgbClr val="6CB255"/>
              </a:buClr>
              <a:buFont typeface="Arial" panose="020B0604020202020204" pitchFamily="34" charset="0"/>
              <a:buChar char="•"/>
            </a:pPr>
            <a:r>
              <a:rPr lang="el-GR" dirty="0">
                <a:uFill>
                  <a:solidFill/>
                </a:uFill>
              </a:rPr>
              <a:t>Φ</a:t>
            </a:r>
            <a:r>
              <a:rPr lang="en-US" baseline="-5999" dirty="0">
                <a:uFill>
                  <a:solidFill/>
                </a:uFill>
              </a:rPr>
              <a:t>21 </a:t>
            </a:r>
            <a:r>
              <a:rPr lang="en-US" dirty="0">
                <a:uFill>
                  <a:solidFill/>
                </a:uFill>
              </a:rPr>
              <a:t>is the flux through coil 2 due to coil 1</a:t>
            </a:r>
          </a:p>
          <a:p>
            <a:pPr marL="285750" indent="-285750">
              <a:buClr>
                <a:srgbClr val="6CB255"/>
              </a:buClr>
              <a:buFont typeface="Arial" panose="020B0604020202020204" pitchFamily="34" charset="0"/>
              <a:buChar char="•"/>
            </a:pPr>
            <a:endParaRPr lang="en-US" dirty="0">
              <a:solidFill>
                <a:srgbClr val="C3260C"/>
              </a:solidFill>
              <a:uFill>
                <a:solidFill/>
              </a:uFill>
            </a:endParaRPr>
          </a:p>
          <a:p>
            <a:pPr marL="285750" indent="-285750">
              <a:buClr>
                <a:srgbClr val="6CB255"/>
              </a:buClr>
              <a:buFont typeface="Arial" panose="020B0604020202020204" pitchFamily="34" charset="0"/>
              <a:buChar char="•"/>
            </a:pPr>
            <a:r>
              <a:rPr lang="en-US" dirty="0">
                <a:uFill>
                  <a:solidFill/>
                </a:uFill>
              </a:rPr>
              <a:t>But we also know the magnitude of this </a:t>
            </a:r>
            <a:r>
              <a:rPr lang="en-US" dirty="0">
                <a:solidFill>
                  <a:srgbClr val="FF0000"/>
                </a:solidFill>
                <a:uFill>
                  <a:solidFill/>
                </a:uFill>
              </a:rPr>
              <a:t>net flux is proportional to the current in coil 1</a:t>
            </a:r>
            <a:r>
              <a:rPr lang="en-US" dirty="0">
                <a:uFill>
                  <a:solidFill/>
                </a:uFill>
              </a:rPr>
              <a:t>: I</a:t>
            </a:r>
            <a:r>
              <a:rPr lang="en-US" baseline="-5999" dirty="0">
                <a:uFill>
                  <a:solidFill/>
                </a:uFill>
              </a:rPr>
              <a:t>1</a:t>
            </a:r>
            <a:r>
              <a:rPr lang="en-US" dirty="0"/>
              <a:t>.</a:t>
            </a:r>
          </a:p>
          <a:p>
            <a:pPr marL="285750" indent="-285750">
              <a:buClr>
                <a:srgbClr val="6CB255"/>
              </a:buClr>
              <a:buFont typeface="Arial" panose="020B0604020202020204" pitchFamily="34" charset="0"/>
              <a:buChar char="•"/>
            </a:pPr>
            <a:endParaRPr lang="en-US" dirty="0">
              <a:uFill>
                <a:solidFill/>
              </a:uFill>
            </a:endParaRPr>
          </a:p>
          <a:p>
            <a:pPr marL="285750" indent="-285750">
              <a:buClr>
                <a:srgbClr val="6CB255"/>
              </a:buClr>
              <a:buFont typeface="Arial" panose="020B0604020202020204" pitchFamily="34" charset="0"/>
              <a:buChar char="•"/>
            </a:pPr>
            <a:r>
              <a:rPr lang="en-US" dirty="0">
                <a:uFill>
                  <a:solidFill/>
                </a:uFill>
              </a:rPr>
              <a:t>Thus we have the relationship:</a:t>
            </a:r>
          </a:p>
          <a:p>
            <a:pPr marL="285750" indent="-285750">
              <a:buClr>
                <a:srgbClr val="6CB255"/>
              </a:buClr>
              <a:buFont typeface="Arial" panose="020B0604020202020204" pitchFamily="34" charset="0"/>
              <a:buChar char="•"/>
            </a:pPr>
            <a:endParaRPr lang="en-US" dirty="0">
              <a:uFill>
                <a:solidFill/>
              </a:uFill>
            </a:endParaRPr>
          </a:p>
          <a:p>
            <a:pPr marL="285750" indent="-285750">
              <a:buClr>
                <a:srgbClr val="6CB255"/>
              </a:buClr>
              <a:buFont typeface="Arial" panose="020B0604020202020204" pitchFamily="34" charset="0"/>
              <a:buChar char="•"/>
            </a:pPr>
            <a:r>
              <a:rPr lang="en-US" dirty="0">
                <a:uFill>
                  <a:solidFill/>
                </a:uFill>
              </a:rPr>
              <a:t>Where, M</a:t>
            </a:r>
            <a:r>
              <a:rPr lang="en-US" baseline="-25000" dirty="0">
                <a:uFill>
                  <a:solidFill/>
                </a:uFill>
              </a:rPr>
              <a:t>21</a:t>
            </a:r>
            <a:r>
              <a:rPr lang="en-US" dirty="0">
                <a:uFill>
                  <a:solidFill/>
                </a:uFill>
              </a:rPr>
              <a:t> = constant of proportionality called the </a:t>
            </a:r>
            <a:r>
              <a:rPr lang="en-US" dirty="0">
                <a:solidFill>
                  <a:srgbClr val="FF0000"/>
                </a:solidFill>
                <a:uFill>
                  <a:solidFill/>
                </a:uFill>
              </a:rPr>
              <a:t>mutual inductance</a:t>
            </a:r>
            <a:r>
              <a:rPr lang="en-US" dirty="0">
                <a:uFill>
                  <a:solidFill/>
                </a:uFill>
              </a:rPr>
              <a:t>.</a:t>
            </a:r>
          </a:p>
          <a:p>
            <a:pPr marL="285750" indent="-285750">
              <a:buClr>
                <a:srgbClr val="6CB255"/>
              </a:buClr>
              <a:buFont typeface="Arial" panose="020B0604020202020204" pitchFamily="34" charset="0"/>
              <a:buChar char="•"/>
            </a:pPr>
            <a:endParaRPr lang="en-US" dirty="0">
              <a:uFill>
                <a:solidFill/>
              </a:uFill>
            </a:endParaRPr>
          </a:p>
          <a:p>
            <a:pPr marL="285750" indent="-285750">
              <a:buClr>
                <a:srgbClr val="6CB255"/>
              </a:buClr>
              <a:buFont typeface="Arial" panose="020B0604020202020204" pitchFamily="34" charset="0"/>
              <a:buChar char="•"/>
            </a:pPr>
            <a:r>
              <a:rPr lang="en-US" dirty="0">
                <a:uFill>
                  <a:solidFill/>
                </a:uFill>
              </a:rPr>
              <a:t>We can reverse the argument to find: </a:t>
            </a:r>
          </a:p>
        </p:txBody>
      </p:sp>
      <p:pic>
        <p:nvPicPr>
          <p:cNvPr id="12" name="Picture 11">
            <a:extLst>
              <a:ext uri="{FF2B5EF4-FFF2-40B4-BE49-F238E27FC236}">
                <a16:creationId xmlns:a16="http://schemas.microsoft.com/office/drawing/2014/main" id="{4EE7F8D1-75B1-AB41-A6BB-ED4F41665788}"/>
              </a:ext>
            </a:extLst>
          </p:cNvPr>
          <p:cNvPicPr>
            <a:picLocks noChangeAspect="1"/>
          </p:cNvPicPr>
          <p:nvPr/>
        </p:nvPicPr>
        <p:blipFill>
          <a:blip r:embed="rId3"/>
          <a:stretch>
            <a:fillRect/>
          </a:stretch>
        </p:blipFill>
        <p:spPr>
          <a:xfrm>
            <a:off x="1313800" y="1008993"/>
            <a:ext cx="1536035" cy="643590"/>
          </a:xfrm>
          <a:prstGeom prst="rect">
            <a:avLst/>
          </a:prstGeom>
        </p:spPr>
      </p:pic>
      <p:pic>
        <p:nvPicPr>
          <p:cNvPr id="15" name="Picture 14">
            <a:extLst>
              <a:ext uri="{FF2B5EF4-FFF2-40B4-BE49-F238E27FC236}">
                <a16:creationId xmlns:a16="http://schemas.microsoft.com/office/drawing/2014/main" id="{DC9A2B84-6263-6244-B2D9-45F63523CF8D}"/>
              </a:ext>
            </a:extLst>
          </p:cNvPr>
          <p:cNvPicPr>
            <a:picLocks noChangeAspect="1"/>
          </p:cNvPicPr>
          <p:nvPr/>
        </p:nvPicPr>
        <p:blipFill>
          <a:blip r:embed="rId4"/>
          <a:stretch>
            <a:fillRect/>
          </a:stretch>
        </p:blipFill>
        <p:spPr>
          <a:xfrm>
            <a:off x="3956128" y="4529958"/>
            <a:ext cx="2131552" cy="273050"/>
          </a:xfrm>
          <a:prstGeom prst="rect">
            <a:avLst/>
          </a:prstGeom>
        </p:spPr>
      </p:pic>
      <p:sp>
        <p:nvSpPr>
          <p:cNvPr id="16" name="TextBox 15">
            <a:extLst>
              <a:ext uri="{FF2B5EF4-FFF2-40B4-BE49-F238E27FC236}">
                <a16:creationId xmlns:a16="http://schemas.microsoft.com/office/drawing/2014/main" id="{3B1EEE03-9F36-F141-8327-3583942A11DB}"/>
              </a:ext>
            </a:extLst>
          </p:cNvPr>
          <p:cNvSpPr txBox="1"/>
          <p:nvPr/>
        </p:nvSpPr>
        <p:spPr>
          <a:xfrm>
            <a:off x="7401912" y="4481817"/>
            <a:ext cx="633507" cy="369332"/>
          </a:xfrm>
          <a:prstGeom prst="rect">
            <a:avLst/>
          </a:prstGeom>
          <a:noFill/>
        </p:spPr>
        <p:txBody>
          <a:bodyPr wrap="none" rtlCol="0">
            <a:spAutoFit/>
          </a:bodyPr>
          <a:lstStyle/>
          <a:p>
            <a:r>
              <a:rPr lang="en-US" b="1" dirty="0">
                <a:solidFill>
                  <a:srgbClr val="FF0000"/>
                </a:solidFill>
              </a:rPr>
              <a:t>14.1</a:t>
            </a:r>
          </a:p>
        </p:txBody>
      </p:sp>
      <p:pic>
        <p:nvPicPr>
          <p:cNvPr id="17" name="Picture 16">
            <a:extLst>
              <a:ext uri="{FF2B5EF4-FFF2-40B4-BE49-F238E27FC236}">
                <a16:creationId xmlns:a16="http://schemas.microsoft.com/office/drawing/2014/main" id="{249949EE-C0F7-434F-AE16-ECA6F31080AE}"/>
              </a:ext>
            </a:extLst>
          </p:cNvPr>
          <p:cNvPicPr>
            <a:picLocks noChangeAspect="1"/>
          </p:cNvPicPr>
          <p:nvPr/>
        </p:nvPicPr>
        <p:blipFill>
          <a:blip r:embed="rId5"/>
          <a:stretch>
            <a:fillRect/>
          </a:stretch>
        </p:blipFill>
        <p:spPr>
          <a:xfrm>
            <a:off x="4631650" y="5851857"/>
            <a:ext cx="2136756" cy="272590"/>
          </a:xfrm>
          <a:prstGeom prst="rect">
            <a:avLst/>
          </a:prstGeom>
        </p:spPr>
      </p:pic>
      <p:sp>
        <p:nvSpPr>
          <p:cNvPr id="18" name="TextBox 17">
            <a:extLst>
              <a:ext uri="{FF2B5EF4-FFF2-40B4-BE49-F238E27FC236}">
                <a16:creationId xmlns:a16="http://schemas.microsoft.com/office/drawing/2014/main" id="{BFC39B5B-5C8B-4F41-A745-2E1AC2329A8B}"/>
              </a:ext>
            </a:extLst>
          </p:cNvPr>
          <p:cNvSpPr txBox="1"/>
          <p:nvPr/>
        </p:nvSpPr>
        <p:spPr>
          <a:xfrm>
            <a:off x="7401913" y="5803486"/>
            <a:ext cx="633507" cy="369332"/>
          </a:xfrm>
          <a:prstGeom prst="rect">
            <a:avLst/>
          </a:prstGeom>
          <a:noFill/>
        </p:spPr>
        <p:txBody>
          <a:bodyPr wrap="none" rtlCol="0">
            <a:spAutoFit/>
          </a:bodyPr>
          <a:lstStyle/>
          <a:p>
            <a:r>
              <a:rPr lang="en-US" b="1" dirty="0">
                <a:solidFill>
                  <a:srgbClr val="FF0000"/>
                </a:solidFill>
              </a:rPr>
              <a:t>14.2</a:t>
            </a:r>
          </a:p>
        </p:txBody>
      </p:sp>
    </p:spTree>
    <p:extLst>
      <p:ext uri="{BB962C8B-B14F-4D97-AF65-F5344CB8AC3E}">
        <p14:creationId xmlns:p14="http://schemas.microsoft.com/office/powerpoint/2010/main" val="3995707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87E0E77-1EA8-7E43-BE0C-25C4439554D9}"/>
              </a:ext>
            </a:extLst>
          </p:cNvPr>
          <p:cNvSpPr/>
          <p:nvPr/>
        </p:nvSpPr>
        <p:spPr>
          <a:xfrm>
            <a:off x="415159" y="1257805"/>
            <a:ext cx="7099738" cy="5078313"/>
          </a:xfrm>
          <a:prstGeom prst="rect">
            <a:avLst/>
          </a:prstGeom>
        </p:spPr>
        <p:txBody>
          <a:bodyPr wrap="square">
            <a:spAutoFit/>
          </a:bodyPr>
          <a:lstStyle/>
          <a:p>
            <a:pPr marL="285750" indent="-285750">
              <a:buClr>
                <a:srgbClr val="6CB255"/>
              </a:buClr>
              <a:buFont typeface="Arial" panose="020B0604020202020204" pitchFamily="34" charset="0"/>
              <a:buChar char="•"/>
            </a:pPr>
            <a:r>
              <a:rPr lang="en-US" dirty="0">
                <a:uFill>
                  <a:solidFill/>
                </a:uFill>
              </a:rPr>
              <a:t>It turns out that: M</a:t>
            </a:r>
            <a:r>
              <a:rPr lang="en-US" baseline="-25000" dirty="0">
                <a:uFill>
                  <a:solidFill/>
                </a:uFill>
              </a:rPr>
              <a:t>12</a:t>
            </a:r>
            <a:r>
              <a:rPr lang="en-US" dirty="0">
                <a:uFill>
                  <a:solidFill/>
                </a:uFill>
              </a:rPr>
              <a:t> = M</a:t>
            </a:r>
            <a:r>
              <a:rPr lang="en-US" baseline="-25000" dirty="0">
                <a:uFill>
                  <a:solidFill/>
                </a:uFill>
              </a:rPr>
              <a:t>21</a:t>
            </a:r>
            <a:r>
              <a:rPr lang="en-US" dirty="0">
                <a:uFill>
                  <a:solidFill/>
                </a:uFill>
              </a:rPr>
              <a:t> = M</a:t>
            </a:r>
          </a:p>
          <a:p>
            <a:pPr marL="285750" indent="-285750">
              <a:buClr>
                <a:srgbClr val="6CB255"/>
              </a:buClr>
              <a:buFont typeface="Arial" panose="020B0604020202020204" pitchFamily="34" charset="0"/>
              <a:buChar char="•"/>
            </a:pPr>
            <a:endParaRPr lang="en-US" dirty="0">
              <a:uFill>
                <a:solidFill/>
              </a:uFill>
            </a:endParaRPr>
          </a:p>
          <a:p>
            <a:pPr marL="285750" indent="-285750">
              <a:buClr>
                <a:srgbClr val="6CB255"/>
              </a:buClr>
              <a:buFont typeface="Arial" panose="020B0604020202020204" pitchFamily="34" charset="0"/>
              <a:buChar char="•"/>
            </a:pPr>
            <a:r>
              <a:rPr lang="en-US" dirty="0">
                <a:uFill>
                  <a:solidFill/>
                </a:uFill>
              </a:rPr>
              <a:t>M = mutual inductance and is a shape-dependent parameter that depends on the geometry and relative positions of the two coils.</a:t>
            </a:r>
          </a:p>
          <a:p>
            <a:pPr marL="742950" lvl="1" indent="-285750">
              <a:buClr>
                <a:srgbClr val="6CB255"/>
              </a:buClr>
              <a:buFont typeface="Arial" panose="020B0604020202020204" pitchFamily="34" charset="0"/>
              <a:buChar char="•"/>
            </a:pPr>
            <a:r>
              <a:rPr lang="en-US" dirty="0">
                <a:solidFill>
                  <a:srgbClr val="0070C0"/>
                </a:solidFill>
                <a:uFill>
                  <a:solidFill/>
                </a:uFill>
              </a:rPr>
              <a:t>mathematically difficult to derive in general but can be measured experimentally</a:t>
            </a:r>
          </a:p>
          <a:p>
            <a:pPr marL="285750" indent="-285750">
              <a:buClr>
                <a:srgbClr val="6CB255"/>
              </a:buClr>
              <a:buFont typeface="Arial" panose="020B0604020202020204" pitchFamily="34" charset="0"/>
              <a:buChar char="•"/>
            </a:pPr>
            <a:endParaRPr lang="en-US" dirty="0">
              <a:uFill>
                <a:solidFill/>
              </a:uFill>
            </a:endParaRPr>
          </a:p>
          <a:p>
            <a:pPr marL="285750" indent="-285750">
              <a:buClr>
                <a:srgbClr val="6CB255"/>
              </a:buClr>
              <a:buFont typeface="Arial" panose="020B0604020202020204" pitchFamily="34" charset="0"/>
              <a:buChar char="•"/>
            </a:pPr>
            <a:r>
              <a:rPr lang="en-US" dirty="0">
                <a:solidFill>
                  <a:srgbClr val="FF0000"/>
                </a:solidFill>
                <a:uFill>
                  <a:solidFill/>
                </a:uFill>
              </a:rPr>
              <a:t>SI Unit: M = Henry (H) </a:t>
            </a:r>
            <a:r>
              <a:rPr lang="en-US" dirty="0">
                <a:uFill>
                  <a:solidFill/>
                </a:uFill>
              </a:rPr>
              <a:t>where 1 H = 1 Vs/A</a:t>
            </a:r>
          </a:p>
          <a:p>
            <a:pPr marL="285750" indent="-285750">
              <a:buClr>
                <a:srgbClr val="6CB255"/>
              </a:buClr>
              <a:buFont typeface="Arial" panose="020B0604020202020204" pitchFamily="34" charset="0"/>
              <a:buChar char="•"/>
            </a:pPr>
            <a:endParaRPr lang="en-US" dirty="0">
              <a:solidFill>
                <a:srgbClr val="FF0000"/>
              </a:solidFill>
              <a:uFill>
                <a:solidFill/>
              </a:uFill>
            </a:endParaRPr>
          </a:p>
          <a:p>
            <a:pPr marL="285750" indent="-285750">
              <a:buClr>
                <a:srgbClr val="6CB255"/>
              </a:buClr>
              <a:buFont typeface="Arial" panose="020B0604020202020204" pitchFamily="34" charset="0"/>
              <a:buChar char="•"/>
            </a:pPr>
            <a:r>
              <a:rPr lang="en-US" dirty="0">
                <a:uFill>
                  <a:solidFill/>
                </a:uFill>
              </a:rPr>
              <a:t>Typical values of inductance are of order </a:t>
            </a:r>
            <a:r>
              <a:rPr lang="en-US" dirty="0" err="1">
                <a:uFill>
                  <a:solidFill/>
                </a:uFill>
              </a:rPr>
              <a:t>mH</a:t>
            </a:r>
            <a:r>
              <a:rPr lang="en-US" dirty="0">
                <a:uFill>
                  <a:solidFill/>
                </a:uFill>
              </a:rPr>
              <a:t> or </a:t>
            </a:r>
            <a:r>
              <a:rPr lang="en-US" dirty="0" err="1">
                <a:uFill>
                  <a:solidFill/>
                </a:uFill>
                <a:latin typeface="Symbol" pitchFamily="2" charset="2"/>
              </a:rPr>
              <a:t>m</a:t>
            </a:r>
            <a:r>
              <a:rPr lang="en-US" dirty="0" err="1">
                <a:uFill>
                  <a:solidFill/>
                </a:uFill>
              </a:rPr>
              <a:t>H</a:t>
            </a:r>
            <a:r>
              <a:rPr lang="en-US" dirty="0">
                <a:uFill>
                  <a:solidFill/>
                </a:uFill>
              </a:rPr>
              <a:t>.</a:t>
            </a:r>
          </a:p>
          <a:p>
            <a:pPr marL="285750" indent="-285750">
              <a:buClr>
                <a:srgbClr val="6CB255"/>
              </a:buClr>
              <a:buFont typeface="Arial" panose="020B0604020202020204" pitchFamily="34" charset="0"/>
              <a:buChar char="•"/>
            </a:pPr>
            <a:endParaRPr lang="en-US" dirty="0">
              <a:uFill>
                <a:solidFill/>
              </a:uFill>
            </a:endParaRPr>
          </a:p>
          <a:p>
            <a:pPr marL="285750" indent="-285750">
              <a:buClr>
                <a:srgbClr val="6CB255"/>
              </a:buClr>
              <a:buFont typeface="Arial" panose="020B0604020202020204" pitchFamily="34" charset="0"/>
              <a:buChar char="•"/>
            </a:pPr>
            <a:r>
              <a:rPr lang="en-US" dirty="0">
                <a:uFill>
                  <a:solidFill/>
                </a:uFill>
              </a:rPr>
              <a:t>Finally, plugging back into Faraday’s law:</a:t>
            </a:r>
          </a:p>
          <a:p>
            <a:pPr marL="285750" indent="-285750">
              <a:buClr>
                <a:srgbClr val="6CB255"/>
              </a:buClr>
              <a:buFont typeface="Arial" panose="020B0604020202020204" pitchFamily="34" charset="0"/>
              <a:buChar char="•"/>
            </a:pPr>
            <a:endParaRPr lang="en-US" dirty="0">
              <a:uFill>
                <a:solidFill/>
              </a:uFill>
            </a:endParaRPr>
          </a:p>
          <a:p>
            <a:pPr marL="285750" indent="-285750">
              <a:buClr>
                <a:srgbClr val="6CB255"/>
              </a:buClr>
              <a:buFont typeface="Arial" panose="020B0604020202020204" pitchFamily="34" charset="0"/>
              <a:buChar char="•"/>
            </a:pPr>
            <a:endParaRPr lang="en-US" dirty="0">
              <a:uFill>
                <a:solidFill/>
              </a:uFill>
            </a:endParaRPr>
          </a:p>
          <a:p>
            <a:pPr marL="285750" indent="-285750">
              <a:buClr>
                <a:srgbClr val="6CB255"/>
              </a:buClr>
              <a:buFont typeface="Arial" panose="020B0604020202020204" pitchFamily="34" charset="0"/>
              <a:buChar char="•"/>
            </a:pPr>
            <a:endParaRPr lang="en-US" dirty="0">
              <a:uFill>
                <a:solidFill/>
              </a:uFill>
            </a:endParaRPr>
          </a:p>
          <a:p>
            <a:pPr marL="285750" indent="-285750">
              <a:buClr>
                <a:srgbClr val="6CB255"/>
              </a:buClr>
              <a:buFont typeface="Arial" panose="020B0604020202020204" pitchFamily="34" charset="0"/>
              <a:buChar char="•"/>
            </a:pPr>
            <a:endParaRPr lang="en-US" dirty="0">
              <a:uFill>
                <a:solidFill/>
              </a:uFill>
            </a:endParaRPr>
          </a:p>
          <a:p>
            <a:pPr marL="285750" indent="-285750">
              <a:buClr>
                <a:srgbClr val="6CB255"/>
              </a:buClr>
              <a:buFont typeface="Arial" panose="020B0604020202020204" pitchFamily="34" charset="0"/>
              <a:buChar char="•"/>
            </a:pPr>
            <a:endParaRPr lang="en-US" dirty="0">
              <a:uFill>
                <a:solidFill/>
              </a:uFill>
            </a:endParaRPr>
          </a:p>
          <a:p>
            <a:pPr marL="285750" indent="-285750">
              <a:buClr>
                <a:srgbClr val="6CB255"/>
              </a:buClr>
              <a:buFont typeface="Arial" panose="020B0604020202020204" pitchFamily="34" charset="0"/>
              <a:buChar char="•"/>
            </a:pPr>
            <a:r>
              <a:rPr lang="en-US" dirty="0">
                <a:uFill>
                  <a:solidFill/>
                </a:uFill>
              </a:rPr>
              <a:t>However, note that this may not be the only </a:t>
            </a:r>
            <a:r>
              <a:rPr lang="en-US" dirty="0" err="1">
                <a:uFill>
                  <a:solidFill/>
                </a:uFill>
              </a:rPr>
              <a:t>emf</a:t>
            </a:r>
            <a:r>
              <a:rPr lang="en-US" dirty="0">
                <a:uFill>
                  <a:solidFill/>
                </a:uFill>
              </a:rPr>
              <a:t> in coil 2 !</a:t>
            </a:r>
          </a:p>
        </p:txBody>
      </p:sp>
      <p:sp>
        <p:nvSpPr>
          <p:cNvPr id="16" name="TextBox 15">
            <a:extLst>
              <a:ext uri="{FF2B5EF4-FFF2-40B4-BE49-F238E27FC236}">
                <a16:creationId xmlns:a16="http://schemas.microsoft.com/office/drawing/2014/main" id="{3B1EEE03-9F36-F141-8327-3583942A11DB}"/>
              </a:ext>
            </a:extLst>
          </p:cNvPr>
          <p:cNvSpPr txBox="1"/>
          <p:nvPr/>
        </p:nvSpPr>
        <p:spPr>
          <a:xfrm>
            <a:off x="4631650" y="1257805"/>
            <a:ext cx="633507" cy="369332"/>
          </a:xfrm>
          <a:prstGeom prst="rect">
            <a:avLst/>
          </a:prstGeom>
          <a:noFill/>
        </p:spPr>
        <p:txBody>
          <a:bodyPr wrap="none" rtlCol="0">
            <a:spAutoFit/>
          </a:bodyPr>
          <a:lstStyle/>
          <a:p>
            <a:r>
              <a:rPr lang="en-US" b="1" dirty="0">
                <a:solidFill>
                  <a:srgbClr val="FF0000"/>
                </a:solidFill>
              </a:rPr>
              <a:t>14.3</a:t>
            </a:r>
          </a:p>
        </p:txBody>
      </p:sp>
      <p:sp>
        <p:nvSpPr>
          <p:cNvPr id="9" name="Rectangle 8">
            <a:extLst>
              <a:ext uri="{FF2B5EF4-FFF2-40B4-BE49-F238E27FC236}">
                <a16:creationId xmlns:a16="http://schemas.microsoft.com/office/drawing/2014/main" id="{99A9CE00-44A3-C040-9FAC-C96A8FC01E7D}"/>
              </a:ext>
            </a:extLst>
          </p:cNvPr>
          <p:cNvSpPr/>
          <p:nvPr/>
        </p:nvSpPr>
        <p:spPr>
          <a:xfrm>
            <a:off x="415158" y="517937"/>
            <a:ext cx="6479627" cy="400110"/>
          </a:xfrm>
          <a:prstGeom prst="rect">
            <a:avLst/>
          </a:prstGeom>
        </p:spPr>
        <p:txBody>
          <a:bodyPr wrap="square">
            <a:spAutoFit/>
          </a:bodyPr>
          <a:lstStyle/>
          <a:p>
            <a:pPr>
              <a:buClr>
                <a:srgbClr val="6CB255"/>
              </a:buClr>
            </a:pPr>
            <a:r>
              <a:rPr lang="en-US" sz="2000" dirty="0">
                <a:solidFill>
                  <a:srgbClr val="6CB255"/>
                </a:solidFill>
                <a:uFill>
                  <a:solidFill/>
                </a:uFill>
                <a:latin typeface="+mj-lt"/>
              </a:rPr>
              <a:t>MUTUAL INDUTANCE &amp; INDUCED EMF</a:t>
            </a:r>
          </a:p>
        </p:txBody>
      </p:sp>
      <p:pic>
        <p:nvPicPr>
          <p:cNvPr id="2" name="Picture 1">
            <a:extLst>
              <a:ext uri="{FF2B5EF4-FFF2-40B4-BE49-F238E27FC236}">
                <a16:creationId xmlns:a16="http://schemas.microsoft.com/office/drawing/2014/main" id="{3CD839F8-9CF1-CE49-B459-B01C6CAB3282}"/>
              </a:ext>
            </a:extLst>
          </p:cNvPr>
          <p:cNvPicPr>
            <a:picLocks noChangeAspect="1"/>
          </p:cNvPicPr>
          <p:nvPr/>
        </p:nvPicPr>
        <p:blipFill>
          <a:blip r:embed="rId2"/>
          <a:stretch>
            <a:fillRect/>
          </a:stretch>
        </p:blipFill>
        <p:spPr>
          <a:xfrm>
            <a:off x="2313589" y="4952523"/>
            <a:ext cx="1673773" cy="615358"/>
          </a:xfrm>
          <a:prstGeom prst="rect">
            <a:avLst/>
          </a:prstGeom>
          <a:solidFill>
            <a:srgbClr val="FFC000"/>
          </a:solidFill>
          <a:ln w="38100">
            <a:solidFill>
              <a:srgbClr val="FF0000"/>
            </a:solidFill>
          </a:ln>
        </p:spPr>
      </p:pic>
      <p:sp>
        <p:nvSpPr>
          <p:cNvPr id="11" name="TextBox 10">
            <a:extLst>
              <a:ext uri="{FF2B5EF4-FFF2-40B4-BE49-F238E27FC236}">
                <a16:creationId xmlns:a16="http://schemas.microsoft.com/office/drawing/2014/main" id="{CD85FA04-39B9-024A-BE14-083B0758AAC3}"/>
              </a:ext>
            </a:extLst>
          </p:cNvPr>
          <p:cNvSpPr txBox="1"/>
          <p:nvPr/>
        </p:nvSpPr>
        <p:spPr>
          <a:xfrm>
            <a:off x="5273698" y="5075536"/>
            <a:ext cx="633507" cy="369332"/>
          </a:xfrm>
          <a:prstGeom prst="rect">
            <a:avLst/>
          </a:prstGeom>
          <a:noFill/>
        </p:spPr>
        <p:txBody>
          <a:bodyPr wrap="none" rtlCol="0">
            <a:spAutoFit/>
          </a:bodyPr>
          <a:lstStyle/>
          <a:p>
            <a:r>
              <a:rPr lang="en-US" b="1" dirty="0">
                <a:solidFill>
                  <a:srgbClr val="FF0000"/>
                </a:solidFill>
              </a:rPr>
              <a:t>14.4</a:t>
            </a:r>
          </a:p>
        </p:txBody>
      </p:sp>
    </p:spTree>
    <p:extLst>
      <p:ext uri="{BB962C8B-B14F-4D97-AF65-F5344CB8AC3E}">
        <p14:creationId xmlns:p14="http://schemas.microsoft.com/office/powerpoint/2010/main" val="3883330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86">
            <a:extLst>
              <a:ext uri="{FF2B5EF4-FFF2-40B4-BE49-F238E27FC236}">
                <a16:creationId xmlns:a16="http://schemas.microsoft.com/office/drawing/2014/main" id="{1D11178F-B180-6F46-8D04-A1EAFD309F83}"/>
              </a:ext>
            </a:extLst>
          </p:cNvPr>
          <p:cNvSpPr/>
          <p:nvPr/>
        </p:nvSpPr>
        <p:spPr>
          <a:xfrm>
            <a:off x="73569" y="79147"/>
            <a:ext cx="6019005" cy="4826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pPr lvl="0">
              <a:defRPr>
                <a:uFillTx/>
              </a:defRPr>
            </a:pPr>
            <a:r>
              <a:rPr lang="en-US" sz="2000" b="1" dirty="0">
                <a:uFill>
                  <a:solidFill/>
                </a:uFill>
                <a:latin typeface="+mj-lt"/>
              </a:rPr>
              <a:t>14</a:t>
            </a:r>
            <a:r>
              <a:rPr sz="2000" b="1" dirty="0">
                <a:uFill>
                  <a:solidFill/>
                </a:uFill>
                <a:latin typeface="+mj-lt"/>
              </a:rPr>
              <a:t>.</a:t>
            </a:r>
            <a:r>
              <a:rPr lang="en-US" sz="2000" b="1" dirty="0">
                <a:uFill>
                  <a:solidFill/>
                </a:uFill>
                <a:latin typeface="+mj-lt"/>
              </a:rPr>
              <a:t>2</a:t>
            </a:r>
            <a:r>
              <a:rPr sz="2000" b="1" dirty="0">
                <a:uFill>
                  <a:solidFill/>
                </a:uFill>
                <a:latin typeface="+mj-lt"/>
              </a:rPr>
              <a:t> </a:t>
            </a:r>
            <a:r>
              <a:rPr lang="en-US" sz="2000" b="1" dirty="0">
                <a:solidFill>
                  <a:srgbClr val="0433FF"/>
                </a:solidFill>
                <a:uFill>
                  <a:solidFill>
                    <a:srgbClr val="0433FF"/>
                  </a:solidFill>
                </a:uFill>
                <a:latin typeface="+mj-lt"/>
              </a:rPr>
              <a:t>SELF-INDUCTANCE</a:t>
            </a:r>
            <a:endParaRPr sz="2000" b="1" dirty="0">
              <a:solidFill>
                <a:srgbClr val="0433FF"/>
              </a:solidFill>
              <a:uFill>
                <a:solidFill>
                  <a:srgbClr val="0433FF"/>
                </a:solidFill>
              </a:uFill>
              <a:latin typeface="+mj-lt"/>
            </a:endParaRPr>
          </a:p>
        </p:txBody>
      </p:sp>
      <p:sp>
        <p:nvSpPr>
          <p:cNvPr id="14" name="Rectangle 4">
            <a:extLst>
              <a:ext uri="{FF2B5EF4-FFF2-40B4-BE49-F238E27FC236}">
                <a16:creationId xmlns:a16="http://schemas.microsoft.com/office/drawing/2014/main" id="{4590CFAF-6F76-A74D-8E7F-60E8DA27339B}"/>
              </a:ext>
            </a:extLst>
          </p:cNvPr>
          <p:cNvSpPr txBox="1">
            <a:spLocks noChangeArrowheads="1"/>
          </p:cNvSpPr>
          <p:nvPr/>
        </p:nvSpPr>
        <p:spPr>
          <a:xfrm>
            <a:off x="399185" y="851935"/>
            <a:ext cx="8418994" cy="5527844"/>
          </a:xfrm>
          <a:prstGeom prst="rect">
            <a:avLst/>
          </a:prstGeom>
        </p:spPr>
        <p:txBody>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285750" indent="-285750">
              <a:buFont typeface="Arial" panose="020B0604020202020204" pitchFamily="34" charset="0"/>
              <a:buChar char="•"/>
            </a:pPr>
            <a:r>
              <a:rPr lang="en-US" altLang="en-US" sz="1800" dirty="0"/>
              <a:t>We can apply the previous arguments to a coil all by itself.</a:t>
            </a:r>
          </a:p>
          <a:p>
            <a:pPr marL="285750" indent="-285750">
              <a:buFont typeface="Arial" panose="020B0604020202020204" pitchFamily="34" charset="0"/>
              <a:buChar char="•"/>
            </a:pPr>
            <a:endParaRPr lang="en-US" sz="1800" dirty="0">
              <a:uFill>
                <a:solidFill/>
              </a:uFill>
            </a:endParaRPr>
          </a:p>
          <a:p>
            <a:pPr marL="285750" indent="-285750">
              <a:buFont typeface="Arial" panose="020B0604020202020204" pitchFamily="34" charset="0"/>
              <a:buChar char="•"/>
            </a:pPr>
            <a:endParaRPr lang="en-US" sz="1800" dirty="0">
              <a:uFill>
                <a:solidFill/>
              </a:uFill>
            </a:endParaRPr>
          </a:p>
          <a:p>
            <a:pPr marL="285750" indent="-285750">
              <a:buFont typeface="Arial" panose="020B0604020202020204" pitchFamily="34" charset="0"/>
              <a:buChar char="•"/>
            </a:pPr>
            <a:endParaRPr lang="en-US" sz="1800" dirty="0">
              <a:uFill>
                <a:solidFill/>
              </a:uFill>
            </a:endParaRPr>
          </a:p>
          <a:p>
            <a:pPr marL="285750" indent="-285750">
              <a:buFont typeface="Arial" panose="020B0604020202020204" pitchFamily="34" charset="0"/>
              <a:buChar char="•"/>
            </a:pPr>
            <a:endParaRPr lang="en-US" sz="1800" dirty="0">
              <a:uFill>
                <a:solidFill/>
              </a:uFill>
            </a:endParaRPr>
          </a:p>
          <a:p>
            <a:pPr marL="285750" indent="-285750">
              <a:buFont typeface="Arial" panose="020B0604020202020204" pitchFamily="34" charset="0"/>
              <a:buChar char="•"/>
            </a:pPr>
            <a:endParaRPr lang="en-US" sz="1800" dirty="0">
              <a:uFill>
                <a:solidFill/>
              </a:uFill>
            </a:endParaRPr>
          </a:p>
          <a:p>
            <a:endParaRPr lang="en-US" sz="1800" dirty="0">
              <a:uFill>
                <a:solidFill/>
              </a:uFill>
            </a:endParaRPr>
          </a:p>
          <a:p>
            <a:pPr marL="285750" indent="-285750">
              <a:buFont typeface="Arial" panose="020B0604020202020204" pitchFamily="34" charset="0"/>
              <a:buChar char="•"/>
            </a:pPr>
            <a:endParaRPr lang="en-US" sz="1800" dirty="0">
              <a:uFill>
                <a:solidFill/>
              </a:uFill>
            </a:endParaRPr>
          </a:p>
          <a:p>
            <a:pPr marL="285750" indent="-285750">
              <a:buFont typeface="Arial" panose="020B0604020202020204" pitchFamily="34" charset="0"/>
              <a:buChar char="•"/>
            </a:pPr>
            <a:r>
              <a:rPr lang="en-US" sz="1800" dirty="0">
                <a:uFill>
                  <a:solidFill/>
                </a:uFill>
              </a:rPr>
              <a:t>When a time-varying, or alternating current, passes through the coil, it generates a changing magnetic field in the coil. </a:t>
            </a:r>
          </a:p>
          <a:p>
            <a:pPr marL="285750" indent="-285750">
              <a:buFont typeface="Arial" panose="020B0604020202020204" pitchFamily="34" charset="0"/>
              <a:buChar char="•"/>
            </a:pPr>
            <a:r>
              <a:rPr lang="en-US" sz="1800" dirty="0">
                <a:uFill>
                  <a:solidFill/>
                </a:uFill>
              </a:rPr>
              <a:t>This causes the magnetic flux in the coil to change over time. </a:t>
            </a:r>
          </a:p>
          <a:p>
            <a:pPr marL="285750" indent="-285750">
              <a:buFont typeface="Arial" panose="020B0604020202020204" pitchFamily="34" charset="0"/>
              <a:buChar char="•"/>
            </a:pPr>
            <a:r>
              <a:rPr lang="en-US" sz="1800" dirty="0">
                <a:uFill>
                  <a:solidFill/>
                </a:uFill>
              </a:rPr>
              <a:t>This generates an induced </a:t>
            </a:r>
            <a:r>
              <a:rPr lang="en-US" sz="1800" dirty="0" err="1">
                <a:uFill>
                  <a:solidFill/>
                </a:uFill>
              </a:rPr>
              <a:t>emf</a:t>
            </a:r>
            <a:r>
              <a:rPr lang="en-US" sz="1800" dirty="0">
                <a:uFill>
                  <a:solidFill/>
                </a:uFill>
              </a:rPr>
              <a:t> </a:t>
            </a:r>
            <a:r>
              <a:rPr lang="en-US" sz="1800" dirty="0">
                <a:solidFill>
                  <a:srgbClr val="422DFF"/>
                </a:solidFill>
                <a:uFill>
                  <a:solidFill/>
                </a:uFill>
              </a:rPr>
              <a:t>in the coil itself</a:t>
            </a:r>
            <a:r>
              <a:rPr lang="en-US" sz="1800" dirty="0">
                <a:uFill>
                  <a:solidFill/>
                </a:uFill>
              </a:rPr>
              <a:t>. </a:t>
            </a:r>
          </a:p>
          <a:p>
            <a:pPr marL="285750" indent="-285750">
              <a:buFont typeface="Arial" panose="020B0604020202020204" pitchFamily="34" charset="0"/>
              <a:buChar char="•"/>
            </a:pPr>
            <a:r>
              <a:rPr lang="en-US" sz="1800" dirty="0">
                <a:uFill>
                  <a:solidFill/>
                </a:uFill>
              </a:rPr>
              <a:t>The effect is called </a:t>
            </a:r>
            <a:r>
              <a:rPr lang="en-US" sz="1800" b="1" dirty="0">
                <a:solidFill>
                  <a:srgbClr val="FF0000"/>
                </a:solidFill>
                <a:uFill>
                  <a:solidFill/>
                </a:uFill>
              </a:rPr>
              <a:t>self induction</a:t>
            </a:r>
            <a:r>
              <a:rPr lang="en-US" sz="1800" dirty="0">
                <a:uFill>
                  <a:solidFill/>
                </a:uFill>
              </a:rPr>
              <a:t>.</a:t>
            </a:r>
          </a:p>
        </p:txBody>
      </p:sp>
      <p:pic>
        <p:nvPicPr>
          <p:cNvPr id="9" name="Picture 8" descr="physics9e_fig_22_28.jpg">
            <a:extLst>
              <a:ext uri="{FF2B5EF4-FFF2-40B4-BE49-F238E27FC236}">
                <a16:creationId xmlns:a16="http://schemas.microsoft.com/office/drawing/2014/main" id="{34BF75FE-6DED-9845-A267-99DA98927D2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656312" y="1313794"/>
            <a:ext cx="3904739" cy="2646855"/>
          </a:xfrm>
          <a:prstGeom prst="rect">
            <a:avLst/>
          </a:prstGeom>
        </p:spPr>
      </p:pic>
    </p:spTree>
    <p:extLst>
      <p:ext uri="{BB962C8B-B14F-4D97-AF65-F5344CB8AC3E}">
        <p14:creationId xmlns:p14="http://schemas.microsoft.com/office/powerpoint/2010/main" val="1139789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87E0E77-1EA8-7E43-BE0C-25C4439554D9}"/>
              </a:ext>
            </a:extLst>
          </p:cNvPr>
          <p:cNvSpPr/>
          <p:nvPr/>
        </p:nvSpPr>
        <p:spPr>
          <a:xfrm>
            <a:off x="415159" y="1257805"/>
            <a:ext cx="7099738" cy="3693319"/>
          </a:xfrm>
          <a:prstGeom prst="rect">
            <a:avLst/>
          </a:prstGeom>
        </p:spPr>
        <p:txBody>
          <a:bodyPr wrap="square">
            <a:spAutoFit/>
          </a:bodyPr>
          <a:lstStyle/>
          <a:p>
            <a:pPr marL="285750" indent="-285750">
              <a:buClr>
                <a:srgbClr val="6CB255"/>
              </a:buClr>
              <a:buFont typeface="Arial" panose="020B0604020202020204" pitchFamily="34" charset="0"/>
              <a:buChar char="•"/>
            </a:pPr>
            <a:r>
              <a:rPr lang="en-US" dirty="0">
                <a:uFill>
                  <a:solidFill/>
                </a:uFill>
              </a:rPr>
              <a:t>Similarly, we can write: N</a:t>
            </a:r>
            <a:r>
              <a:rPr lang="el-GR" dirty="0">
                <a:uFill>
                  <a:solidFill/>
                </a:uFill>
              </a:rPr>
              <a:t>Φ</a:t>
            </a:r>
            <a:r>
              <a:rPr lang="en-US" baseline="-5999" dirty="0">
                <a:uFill>
                  <a:solidFill/>
                </a:uFill>
              </a:rPr>
              <a:t>m</a:t>
            </a:r>
            <a:r>
              <a:rPr lang="en-US" dirty="0">
                <a:uFill>
                  <a:solidFill/>
                </a:uFill>
              </a:rPr>
              <a:t> = L I </a:t>
            </a:r>
          </a:p>
          <a:p>
            <a:pPr marL="285750" indent="-285750">
              <a:buClr>
                <a:srgbClr val="6CB255"/>
              </a:buClr>
              <a:buFont typeface="Arial" panose="020B0604020202020204" pitchFamily="34" charset="0"/>
              <a:buChar char="•"/>
            </a:pPr>
            <a:endParaRPr lang="en-US" dirty="0">
              <a:uFill>
                <a:solidFill/>
              </a:uFill>
            </a:endParaRPr>
          </a:p>
          <a:p>
            <a:pPr marL="285750" indent="-285750">
              <a:buClr>
                <a:srgbClr val="6CB255"/>
              </a:buClr>
              <a:buFont typeface="Arial" panose="020B0604020202020204" pitchFamily="34" charset="0"/>
              <a:buChar char="•"/>
            </a:pPr>
            <a:r>
              <a:rPr lang="en-US" dirty="0">
                <a:uFill>
                  <a:solidFill/>
                </a:uFill>
              </a:rPr>
              <a:t>L = </a:t>
            </a:r>
            <a:r>
              <a:rPr lang="en-US" dirty="0">
                <a:solidFill>
                  <a:srgbClr val="FF0000"/>
                </a:solidFill>
                <a:uFill>
                  <a:solidFill/>
                </a:uFill>
              </a:rPr>
              <a:t>self-inductance</a:t>
            </a:r>
          </a:p>
          <a:p>
            <a:pPr marL="285750" indent="-285750">
              <a:buClr>
                <a:srgbClr val="6CB255"/>
              </a:buClr>
              <a:buFont typeface="Arial" panose="020B0604020202020204" pitchFamily="34" charset="0"/>
              <a:buChar char="•"/>
            </a:pPr>
            <a:endParaRPr lang="en-US" dirty="0">
              <a:solidFill>
                <a:srgbClr val="FF0000"/>
              </a:solidFill>
              <a:uFill>
                <a:solidFill/>
              </a:uFill>
            </a:endParaRPr>
          </a:p>
          <a:p>
            <a:pPr marL="285750" indent="-285750">
              <a:buClr>
                <a:srgbClr val="6CB255"/>
              </a:buClr>
              <a:buFont typeface="Arial" panose="020B0604020202020204" pitchFamily="34" charset="0"/>
              <a:buChar char="•"/>
            </a:pPr>
            <a:r>
              <a:rPr lang="en-US" dirty="0">
                <a:solidFill>
                  <a:srgbClr val="FF0000"/>
                </a:solidFill>
                <a:uFill>
                  <a:solidFill/>
                </a:uFill>
              </a:rPr>
              <a:t>SI Unit: M = Henry (H) </a:t>
            </a:r>
            <a:r>
              <a:rPr lang="en-US" dirty="0">
                <a:uFill>
                  <a:solidFill/>
                </a:uFill>
              </a:rPr>
              <a:t>where 1 H = 1 Vs/A</a:t>
            </a:r>
          </a:p>
          <a:p>
            <a:pPr marL="285750" indent="-285750">
              <a:buClr>
                <a:srgbClr val="6CB255"/>
              </a:buClr>
              <a:buFont typeface="Arial" panose="020B0604020202020204" pitchFamily="34" charset="0"/>
              <a:buChar char="•"/>
            </a:pPr>
            <a:endParaRPr lang="en-US" dirty="0">
              <a:solidFill>
                <a:srgbClr val="FF0000"/>
              </a:solidFill>
              <a:uFill>
                <a:solidFill/>
              </a:uFill>
            </a:endParaRPr>
          </a:p>
          <a:p>
            <a:pPr marL="285750" indent="-285750">
              <a:buClr>
                <a:srgbClr val="6CB255"/>
              </a:buClr>
              <a:buFont typeface="Arial" panose="020B0604020202020204" pitchFamily="34" charset="0"/>
              <a:buChar char="•"/>
            </a:pPr>
            <a:r>
              <a:rPr lang="en-US" dirty="0">
                <a:uFill>
                  <a:solidFill/>
                </a:uFill>
              </a:rPr>
              <a:t>Typical values of inductance are of order </a:t>
            </a:r>
            <a:r>
              <a:rPr lang="en-US" dirty="0" err="1">
                <a:uFill>
                  <a:solidFill/>
                </a:uFill>
              </a:rPr>
              <a:t>mH</a:t>
            </a:r>
            <a:r>
              <a:rPr lang="en-US" dirty="0">
                <a:uFill>
                  <a:solidFill/>
                </a:uFill>
              </a:rPr>
              <a:t> or </a:t>
            </a:r>
            <a:r>
              <a:rPr lang="en-US" dirty="0" err="1">
                <a:uFill>
                  <a:solidFill/>
                </a:uFill>
                <a:latin typeface="Symbol" pitchFamily="2" charset="2"/>
              </a:rPr>
              <a:t>m</a:t>
            </a:r>
            <a:r>
              <a:rPr lang="en-US" dirty="0" err="1">
                <a:uFill>
                  <a:solidFill/>
                </a:uFill>
              </a:rPr>
              <a:t>H</a:t>
            </a:r>
            <a:r>
              <a:rPr lang="en-US" dirty="0">
                <a:uFill>
                  <a:solidFill/>
                </a:uFill>
              </a:rPr>
              <a:t>.</a:t>
            </a:r>
          </a:p>
          <a:p>
            <a:pPr marL="285750" indent="-285750">
              <a:buClr>
                <a:srgbClr val="6CB255"/>
              </a:buClr>
              <a:buFont typeface="Arial" panose="020B0604020202020204" pitchFamily="34" charset="0"/>
              <a:buChar char="•"/>
            </a:pPr>
            <a:endParaRPr lang="en-US" dirty="0">
              <a:uFill>
                <a:solidFill/>
              </a:uFill>
            </a:endParaRPr>
          </a:p>
          <a:p>
            <a:pPr marL="285750" indent="-285750">
              <a:buClr>
                <a:srgbClr val="6CB255"/>
              </a:buClr>
              <a:buFont typeface="Arial" panose="020B0604020202020204" pitchFamily="34" charset="0"/>
              <a:buChar char="•"/>
            </a:pPr>
            <a:r>
              <a:rPr lang="en-US" dirty="0">
                <a:uFill>
                  <a:solidFill/>
                </a:uFill>
              </a:rPr>
              <a:t>And </a:t>
            </a:r>
            <a:r>
              <a:rPr lang="en-US" dirty="0" err="1">
                <a:uFill>
                  <a:solidFill/>
                </a:uFill>
              </a:rPr>
              <a:t>emf</a:t>
            </a:r>
            <a:r>
              <a:rPr lang="en-US" dirty="0">
                <a:uFill>
                  <a:solidFill/>
                </a:uFill>
              </a:rPr>
              <a:t> induced in the circuit of the coil carrying a current I: </a:t>
            </a:r>
          </a:p>
          <a:p>
            <a:pPr marL="285750" indent="-285750">
              <a:buClr>
                <a:srgbClr val="6CB255"/>
              </a:buClr>
              <a:buFont typeface="Arial" panose="020B0604020202020204" pitchFamily="34" charset="0"/>
              <a:buChar char="•"/>
            </a:pPr>
            <a:endParaRPr lang="en-US" dirty="0">
              <a:uFill>
                <a:solidFill/>
              </a:uFill>
            </a:endParaRPr>
          </a:p>
          <a:p>
            <a:pPr marL="285750" indent="-285750">
              <a:buClr>
                <a:srgbClr val="6CB255"/>
              </a:buClr>
              <a:buFont typeface="Arial" panose="020B0604020202020204" pitchFamily="34" charset="0"/>
              <a:buChar char="•"/>
            </a:pPr>
            <a:endParaRPr lang="en-US" dirty="0">
              <a:uFill>
                <a:solidFill/>
              </a:uFill>
            </a:endParaRPr>
          </a:p>
          <a:p>
            <a:pPr marL="285750" indent="-285750">
              <a:buClr>
                <a:srgbClr val="6CB255"/>
              </a:buClr>
              <a:buFont typeface="Arial" panose="020B0604020202020204" pitchFamily="34" charset="0"/>
              <a:buChar char="•"/>
            </a:pPr>
            <a:endParaRPr lang="en-US" dirty="0">
              <a:uFill>
                <a:solidFill/>
              </a:uFill>
            </a:endParaRPr>
          </a:p>
          <a:p>
            <a:pPr>
              <a:buClr>
                <a:srgbClr val="6CB255"/>
              </a:buClr>
            </a:pPr>
            <a:endParaRPr lang="en-US" dirty="0">
              <a:uFill>
                <a:solidFill/>
              </a:uFill>
            </a:endParaRPr>
          </a:p>
        </p:txBody>
      </p:sp>
      <p:sp>
        <p:nvSpPr>
          <p:cNvPr id="16" name="TextBox 15">
            <a:extLst>
              <a:ext uri="{FF2B5EF4-FFF2-40B4-BE49-F238E27FC236}">
                <a16:creationId xmlns:a16="http://schemas.microsoft.com/office/drawing/2014/main" id="{3B1EEE03-9F36-F141-8327-3583942A11DB}"/>
              </a:ext>
            </a:extLst>
          </p:cNvPr>
          <p:cNvSpPr txBox="1"/>
          <p:nvPr/>
        </p:nvSpPr>
        <p:spPr>
          <a:xfrm>
            <a:off x="4631650" y="1257805"/>
            <a:ext cx="633507" cy="369332"/>
          </a:xfrm>
          <a:prstGeom prst="rect">
            <a:avLst/>
          </a:prstGeom>
          <a:noFill/>
        </p:spPr>
        <p:txBody>
          <a:bodyPr wrap="none" rtlCol="0">
            <a:spAutoFit/>
          </a:bodyPr>
          <a:lstStyle/>
          <a:p>
            <a:r>
              <a:rPr lang="en-US" b="1" dirty="0">
                <a:solidFill>
                  <a:srgbClr val="FF0000"/>
                </a:solidFill>
              </a:rPr>
              <a:t>14.9</a:t>
            </a:r>
          </a:p>
        </p:txBody>
      </p:sp>
      <p:sp>
        <p:nvSpPr>
          <p:cNvPr id="9" name="Rectangle 8">
            <a:extLst>
              <a:ext uri="{FF2B5EF4-FFF2-40B4-BE49-F238E27FC236}">
                <a16:creationId xmlns:a16="http://schemas.microsoft.com/office/drawing/2014/main" id="{99A9CE00-44A3-C040-9FAC-C96A8FC01E7D}"/>
              </a:ext>
            </a:extLst>
          </p:cNvPr>
          <p:cNvSpPr/>
          <p:nvPr/>
        </p:nvSpPr>
        <p:spPr>
          <a:xfrm>
            <a:off x="415158" y="517937"/>
            <a:ext cx="6479627" cy="400110"/>
          </a:xfrm>
          <a:prstGeom prst="rect">
            <a:avLst/>
          </a:prstGeom>
        </p:spPr>
        <p:txBody>
          <a:bodyPr wrap="square">
            <a:spAutoFit/>
          </a:bodyPr>
          <a:lstStyle/>
          <a:p>
            <a:pPr>
              <a:buClr>
                <a:srgbClr val="6CB255"/>
              </a:buClr>
            </a:pPr>
            <a:r>
              <a:rPr lang="en-US" sz="2000" dirty="0">
                <a:solidFill>
                  <a:srgbClr val="6CB255"/>
                </a:solidFill>
                <a:uFill>
                  <a:solidFill/>
                </a:uFill>
                <a:latin typeface="+mj-lt"/>
              </a:rPr>
              <a:t>SELF-INDUTANCE &amp; INDUCED EMF</a:t>
            </a:r>
          </a:p>
        </p:txBody>
      </p:sp>
      <p:sp>
        <p:nvSpPr>
          <p:cNvPr id="11" name="TextBox 10">
            <a:extLst>
              <a:ext uri="{FF2B5EF4-FFF2-40B4-BE49-F238E27FC236}">
                <a16:creationId xmlns:a16="http://schemas.microsoft.com/office/drawing/2014/main" id="{CD85FA04-39B9-024A-BE14-083B0758AAC3}"/>
              </a:ext>
            </a:extLst>
          </p:cNvPr>
          <p:cNvSpPr txBox="1"/>
          <p:nvPr/>
        </p:nvSpPr>
        <p:spPr>
          <a:xfrm>
            <a:off x="4631649" y="4084516"/>
            <a:ext cx="761747" cy="369332"/>
          </a:xfrm>
          <a:prstGeom prst="rect">
            <a:avLst/>
          </a:prstGeom>
          <a:noFill/>
        </p:spPr>
        <p:txBody>
          <a:bodyPr wrap="none" rtlCol="0">
            <a:spAutoFit/>
          </a:bodyPr>
          <a:lstStyle/>
          <a:p>
            <a:r>
              <a:rPr lang="en-US" b="1" dirty="0">
                <a:solidFill>
                  <a:srgbClr val="FF0000"/>
                </a:solidFill>
              </a:rPr>
              <a:t>14.10</a:t>
            </a:r>
          </a:p>
        </p:txBody>
      </p:sp>
      <p:pic>
        <p:nvPicPr>
          <p:cNvPr id="4" name="Picture 3">
            <a:extLst>
              <a:ext uri="{FF2B5EF4-FFF2-40B4-BE49-F238E27FC236}">
                <a16:creationId xmlns:a16="http://schemas.microsoft.com/office/drawing/2014/main" id="{95A416DD-C6E7-0D40-9329-16BAD7D332EF}"/>
              </a:ext>
            </a:extLst>
          </p:cNvPr>
          <p:cNvPicPr>
            <a:picLocks noChangeAspect="1"/>
          </p:cNvPicPr>
          <p:nvPr/>
        </p:nvPicPr>
        <p:blipFill>
          <a:blip r:embed="rId2"/>
          <a:stretch>
            <a:fillRect/>
          </a:stretch>
        </p:blipFill>
        <p:spPr>
          <a:xfrm>
            <a:off x="2393534" y="3909847"/>
            <a:ext cx="1571494" cy="718671"/>
          </a:xfrm>
          <a:prstGeom prst="rect">
            <a:avLst/>
          </a:prstGeom>
          <a:solidFill>
            <a:srgbClr val="FFC000"/>
          </a:solidFill>
          <a:ln w="38100">
            <a:solidFill>
              <a:srgbClr val="FF0000"/>
            </a:solidFill>
          </a:ln>
        </p:spPr>
      </p:pic>
    </p:spTree>
    <p:extLst>
      <p:ext uri="{BB962C8B-B14F-4D97-AF65-F5344CB8AC3E}">
        <p14:creationId xmlns:p14="http://schemas.microsoft.com/office/powerpoint/2010/main" val="3090283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p:nvPr/>
        </p:nvSpPr>
        <p:spPr>
          <a:xfrm>
            <a:off x="288285" y="4602923"/>
            <a:ext cx="5697772" cy="307777"/>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0">
              <a:buClr>
                <a:srgbClr val="000000"/>
              </a:buClr>
              <a:buFont typeface="Arial"/>
              <a:defRPr>
                <a:uFillTx/>
              </a:defRPr>
            </a:pPr>
            <a:r>
              <a:rPr sz="2000" dirty="0">
                <a:uFill>
                  <a:solidFill/>
                </a:uFill>
              </a:rPr>
              <a:t>The emf produced by self-inductance is given by </a:t>
            </a:r>
          </a:p>
        </p:txBody>
      </p:sp>
      <p:graphicFrame>
        <p:nvGraphicFramePr>
          <p:cNvPr id="6" name="Object 8"/>
          <p:cNvGraphicFramePr>
            <a:graphicFrameLocks noChangeAspect="1"/>
          </p:cNvGraphicFramePr>
          <p:nvPr>
            <p:extLst/>
          </p:nvPr>
        </p:nvGraphicFramePr>
        <p:xfrm>
          <a:off x="916240" y="2847373"/>
          <a:ext cx="1222881" cy="774952"/>
        </p:xfrm>
        <a:graphic>
          <a:graphicData uri="http://schemas.openxmlformats.org/presentationml/2006/ole">
            <mc:AlternateContent xmlns:mc="http://schemas.openxmlformats.org/markup-compatibility/2006">
              <mc:Choice xmlns:v="urn:schemas-microsoft-com:vml" Requires="v">
                <p:oleObj spid="_x0000_s6280" name="Equation" r:id="rId3" imgW="660400" imgH="419100" progId="Equation.3">
                  <p:embed/>
                </p:oleObj>
              </mc:Choice>
              <mc:Fallback>
                <p:oleObj name="Equation" r:id="rId3" imgW="660400" imgH="419100" progId="Equation.3">
                  <p:embed/>
                  <p:pic>
                    <p:nvPicPr>
                      <p:cNvPr id="6" name="Object 8"/>
                      <p:cNvPicPr>
                        <a:picLocks noChangeAspect="1" noChangeArrowheads="1"/>
                      </p:cNvPicPr>
                      <p:nvPr/>
                    </p:nvPicPr>
                    <p:blipFill>
                      <a:blip r:embed="rId4"/>
                      <a:srcRect/>
                      <a:stretch>
                        <a:fillRect/>
                      </a:stretch>
                    </p:blipFill>
                    <p:spPr bwMode="auto">
                      <a:xfrm>
                        <a:off x="916240" y="2847373"/>
                        <a:ext cx="1222881" cy="774952"/>
                      </a:xfrm>
                      <a:prstGeom prst="rect">
                        <a:avLst/>
                      </a:prstGeom>
                      <a:noFill/>
                      <a:ln w="38100" cmpd="sng">
                        <a:noFill/>
                      </a:ln>
                      <a:effectLst/>
                    </p:spPr>
                  </p:pic>
                </p:oleObj>
              </mc:Fallback>
            </mc:AlternateContent>
          </a:graphicData>
        </a:graphic>
      </p:graphicFrame>
      <p:sp>
        <p:nvSpPr>
          <p:cNvPr id="11" name="Shape 85"/>
          <p:cNvSpPr/>
          <p:nvPr/>
        </p:nvSpPr>
        <p:spPr>
          <a:xfrm>
            <a:off x="228599" y="584200"/>
            <a:ext cx="5416795" cy="200054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eaLnBrk="1" hangingPunct="1"/>
            <a:r>
              <a:rPr lang="en-US" sz="2000" b="1" dirty="0"/>
              <a:t>Example:  </a:t>
            </a:r>
            <a:r>
              <a:rPr lang="en-US" sz="2000" b="1" dirty="0" err="1"/>
              <a:t>emf</a:t>
            </a:r>
            <a:r>
              <a:rPr lang="en-US" sz="2000" b="1" dirty="0"/>
              <a:t> Induced in a Long Solenoid</a:t>
            </a:r>
          </a:p>
          <a:p>
            <a:pPr eaLnBrk="1" hangingPunct="1"/>
            <a:endParaRPr lang="en-US" sz="2000" b="1" dirty="0"/>
          </a:p>
          <a:p>
            <a:pPr eaLnBrk="1" hangingPunct="1"/>
            <a:r>
              <a:rPr lang="en-US" dirty="0"/>
              <a:t>A long solenoid of length 10 cm and x-sectional area 4 x 10</a:t>
            </a:r>
            <a:r>
              <a:rPr lang="en-US" baseline="30000" dirty="0"/>
              <a:t>-5</a:t>
            </a:r>
            <a:r>
              <a:rPr lang="en-US" dirty="0"/>
              <a:t> m</a:t>
            </a:r>
            <a:r>
              <a:rPr lang="en-US" baseline="30000" dirty="0"/>
              <a:t>2</a:t>
            </a:r>
            <a:r>
              <a:rPr lang="en-US" dirty="0"/>
              <a:t> contains 8000 turns/m.</a:t>
            </a:r>
          </a:p>
          <a:p>
            <a:pPr eaLnBrk="1" hangingPunct="1"/>
            <a:endParaRPr lang="en-US" dirty="0"/>
          </a:p>
          <a:p>
            <a:pPr eaLnBrk="1" hangingPunct="1"/>
            <a:r>
              <a:rPr lang="en-US" dirty="0">
                <a:solidFill>
                  <a:schemeClr val="accent6">
                    <a:lumMod val="75000"/>
                  </a:schemeClr>
                </a:solidFill>
              </a:rPr>
              <a:t>What is the </a:t>
            </a:r>
            <a:r>
              <a:rPr lang="en-US" dirty="0" err="1">
                <a:solidFill>
                  <a:schemeClr val="accent6">
                    <a:lumMod val="75000"/>
                  </a:schemeClr>
                </a:solidFill>
              </a:rPr>
              <a:t>emf</a:t>
            </a:r>
            <a:r>
              <a:rPr lang="en-US" dirty="0">
                <a:solidFill>
                  <a:schemeClr val="accent6">
                    <a:lumMod val="75000"/>
                  </a:schemeClr>
                </a:solidFill>
              </a:rPr>
              <a:t> induced in the solenoid when the current changes from 0 A to 2.0 A over 0.1s?</a:t>
            </a:r>
          </a:p>
        </p:txBody>
      </p:sp>
      <p:graphicFrame>
        <p:nvGraphicFramePr>
          <p:cNvPr id="13" name="Object 12"/>
          <p:cNvGraphicFramePr>
            <a:graphicFrameLocks noChangeAspect="1"/>
          </p:cNvGraphicFramePr>
          <p:nvPr>
            <p:extLst/>
          </p:nvPr>
        </p:nvGraphicFramePr>
        <p:xfrm>
          <a:off x="3111883" y="2847374"/>
          <a:ext cx="1055192" cy="831248"/>
        </p:xfrm>
        <a:graphic>
          <a:graphicData uri="http://schemas.openxmlformats.org/presentationml/2006/ole">
            <mc:AlternateContent xmlns:mc="http://schemas.openxmlformats.org/markup-compatibility/2006">
              <mc:Choice xmlns:v="urn:schemas-microsoft-com:vml" Requires="v">
                <p:oleObj spid="_x0000_s6281" name="Equation" r:id="rId5" imgW="533400" imgH="419100" progId="Equation.3">
                  <p:embed/>
                </p:oleObj>
              </mc:Choice>
              <mc:Fallback>
                <p:oleObj name="Equation" r:id="rId5" imgW="533400" imgH="419100" progId="Equation.3">
                  <p:embed/>
                  <p:pic>
                    <p:nvPicPr>
                      <p:cNvPr id="13" name="Object 12"/>
                      <p:cNvPicPr>
                        <a:picLocks noChangeAspect="1" noChangeArrowheads="1"/>
                      </p:cNvPicPr>
                      <p:nvPr/>
                    </p:nvPicPr>
                    <p:blipFill>
                      <a:blip r:embed="rId6"/>
                      <a:srcRect/>
                      <a:stretch>
                        <a:fillRect/>
                      </a:stretch>
                    </p:blipFill>
                    <p:spPr bwMode="auto">
                      <a:xfrm>
                        <a:off x="3111883" y="2847374"/>
                        <a:ext cx="1055192" cy="831248"/>
                      </a:xfrm>
                      <a:prstGeom prst="rect">
                        <a:avLst/>
                      </a:prstGeom>
                      <a:noFill/>
                      <a:ln w="38100" cmpd="sng">
                        <a:noFill/>
                      </a:ln>
                      <a:effectLst/>
                    </p:spPr>
                  </p:pic>
                </p:oleObj>
              </mc:Fallback>
            </mc:AlternateContent>
          </a:graphicData>
        </a:graphic>
      </p:graphicFrame>
      <p:graphicFrame>
        <p:nvGraphicFramePr>
          <p:cNvPr id="14" name="Object 13"/>
          <p:cNvGraphicFramePr>
            <a:graphicFrameLocks noChangeAspect="1"/>
          </p:cNvGraphicFramePr>
          <p:nvPr>
            <p:extLst/>
          </p:nvPr>
        </p:nvGraphicFramePr>
        <p:xfrm>
          <a:off x="916240" y="3944483"/>
          <a:ext cx="1682292" cy="395917"/>
        </p:xfrm>
        <a:graphic>
          <a:graphicData uri="http://schemas.openxmlformats.org/presentationml/2006/ole">
            <mc:AlternateContent xmlns:mc="http://schemas.openxmlformats.org/markup-compatibility/2006">
              <mc:Choice xmlns:v="urn:schemas-microsoft-com:vml" Requires="v">
                <p:oleObj spid="_x0000_s6282" name="Equation" r:id="rId7" imgW="863600" imgH="203200" progId="Equation.3">
                  <p:embed/>
                </p:oleObj>
              </mc:Choice>
              <mc:Fallback>
                <p:oleObj name="Equation" r:id="rId7" imgW="863600" imgH="203200" progId="Equation.3">
                  <p:embed/>
                  <p:pic>
                    <p:nvPicPr>
                      <p:cNvPr id="14" name="Object 13"/>
                      <p:cNvPicPr>
                        <a:picLocks noChangeAspect="1" noChangeArrowheads="1"/>
                      </p:cNvPicPr>
                      <p:nvPr/>
                    </p:nvPicPr>
                    <p:blipFill>
                      <a:blip r:embed="rId8"/>
                      <a:srcRect/>
                      <a:stretch>
                        <a:fillRect/>
                      </a:stretch>
                    </p:blipFill>
                    <p:spPr bwMode="auto">
                      <a:xfrm>
                        <a:off x="916240" y="3944483"/>
                        <a:ext cx="1682292" cy="395917"/>
                      </a:xfrm>
                      <a:prstGeom prst="rect">
                        <a:avLst/>
                      </a:prstGeom>
                      <a:noFill/>
                      <a:ln w="38100" cmpd="sng">
                        <a:noFill/>
                      </a:ln>
                      <a:effectLst/>
                    </p:spPr>
                  </p:pic>
                </p:oleObj>
              </mc:Fallback>
            </mc:AlternateContent>
          </a:graphicData>
        </a:graphic>
      </p:graphicFrame>
      <p:graphicFrame>
        <p:nvGraphicFramePr>
          <p:cNvPr id="15" name="Object 14"/>
          <p:cNvGraphicFramePr>
            <a:graphicFrameLocks noChangeAspect="1"/>
          </p:cNvGraphicFramePr>
          <p:nvPr>
            <p:extLst/>
          </p:nvPr>
        </p:nvGraphicFramePr>
        <p:xfrm>
          <a:off x="3382963" y="3895746"/>
          <a:ext cx="1138237" cy="493713"/>
        </p:xfrm>
        <a:graphic>
          <a:graphicData uri="http://schemas.openxmlformats.org/presentationml/2006/ole">
            <mc:AlternateContent xmlns:mc="http://schemas.openxmlformats.org/markup-compatibility/2006">
              <mc:Choice xmlns:v="urn:schemas-microsoft-com:vml" Requires="v">
                <p:oleObj spid="_x0000_s6283" name="Equation" r:id="rId9" imgW="584200" imgH="254000" progId="Equation.3">
                  <p:embed/>
                </p:oleObj>
              </mc:Choice>
              <mc:Fallback>
                <p:oleObj name="Equation" r:id="rId9" imgW="584200" imgH="254000" progId="Equation.3">
                  <p:embed/>
                  <p:pic>
                    <p:nvPicPr>
                      <p:cNvPr id="15" name="Object 14"/>
                      <p:cNvPicPr>
                        <a:picLocks noChangeAspect="1" noChangeArrowheads="1"/>
                      </p:cNvPicPr>
                      <p:nvPr/>
                    </p:nvPicPr>
                    <p:blipFill>
                      <a:blip r:embed="rId10"/>
                      <a:srcRect/>
                      <a:stretch>
                        <a:fillRect/>
                      </a:stretch>
                    </p:blipFill>
                    <p:spPr bwMode="auto">
                      <a:xfrm>
                        <a:off x="3382963" y="3895746"/>
                        <a:ext cx="1138237" cy="493713"/>
                      </a:xfrm>
                      <a:prstGeom prst="rect">
                        <a:avLst/>
                      </a:prstGeom>
                      <a:noFill/>
                      <a:ln w="38100" cmpd="sng">
                        <a:noFill/>
                      </a:ln>
                      <a:effectLst/>
                    </p:spPr>
                  </p:pic>
                </p:oleObj>
              </mc:Fallback>
            </mc:AlternateContent>
          </a:graphicData>
        </a:graphic>
      </p:graphicFrame>
      <p:graphicFrame>
        <p:nvGraphicFramePr>
          <p:cNvPr id="16" name="Object 8"/>
          <p:cNvGraphicFramePr>
            <a:graphicFrameLocks noChangeAspect="1"/>
          </p:cNvGraphicFramePr>
          <p:nvPr>
            <p:extLst/>
          </p:nvPr>
        </p:nvGraphicFramePr>
        <p:xfrm>
          <a:off x="542925" y="5106988"/>
          <a:ext cx="8524875" cy="993775"/>
        </p:xfrm>
        <a:graphic>
          <a:graphicData uri="http://schemas.openxmlformats.org/presentationml/2006/ole">
            <mc:AlternateContent xmlns:mc="http://schemas.openxmlformats.org/markup-compatibility/2006">
              <mc:Choice xmlns:v="urn:schemas-microsoft-com:vml" Requires="v">
                <p:oleObj spid="_x0000_s6284" name="Equation" r:id="rId11" imgW="4991100" imgH="584200" progId="Equation.3">
                  <p:embed/>
                </p:oleObj>
              </mc:Choice>
              <mc:Fallback>
                <p:oleObj name="Equation" r:id="rId11" imgW="4991100" imgH="584200" progId="Equation.3">
                  <p:embed/>
                  <p:pic>
                    <p:nvPicPr>
                      <p:cNvPr id="16" name="Object 8"/>
                      <p:cNvPicPr>
                        <a:picLocks noChangeAspect="1" noChangeArrowheads="1"/>
                      </p:cNvPicPr>
                      <p:nvPr/>
                    </p:nvPicPr>
                    <p:blipFill>
                      <a:blip r:embed="rId12"/>
                      <a:srcRect/>
                      <a:stretch>
                        <a:fillRect/>
                      </a:stretch>
                    </p:blipFill>
                    <p:spPr bwMode="auto">
                      <a:xfrm>
                        <a:off x="542925" y="5106988"/>
                        <a:ext cx="8524875" cy="993775"/>
                      </a:xfrm>
                      <a:prstGeom prst="rect">
                        <a:avLst/>
                      </a:prstGeom>
                      <a:noFill/>
                      <a:ln w="38100" cmpd="sng">
                        <a:noFill/>
                      </a:ln>
                      <a:effectLst/>
                    </p:spPr>
                  </p:pic>
                </p:oleObj>
              </mc:Fallback>
            </mc:AlternateContent>
          </a:graphicData>
        </a:graphic>
      </p:graphicFrame>
      <p:sp>
        <p:nvSpPr>
          <p:cNvPr id="3" name="TextBox 2"/>
          <p:cNvSpPr txBox="1"/>
          <p:nvPr/>
        </p:nvSpPr>
        <p:spPr>
          <a:xfrm>
            <a:off x="3978564" y="6280093"/>
            <a:ext cx="993030" cy="369332"/>
          </a:xfrm>
          <a:prstGeom prst="rect">
            <a:avLst/>
          </a:prstGeom>
          <a:noFill/>
          <a:ln w="38100" cmpd="sng">
            <a:solidFill>
              <a:srgbClr val="FF0000"/>
            </a:solidFill>
          </a:ln>
        </p:spPr>
        <p:txBody>
          <a:bodyPr wrap="none" rtlCol="0">
            <a:spAutoFit/>
          </a:bodyPr>
          <a:lstStyle/>
          <a:p>
            <a:r>
              <a:rPr lang="en-US" dirty="0"/>
              <a:t>-6.4 mV</a:t>
            </a:r>
          </a:p>
        </p:txBody>
      </p:sp>
      <p:sp>
        <p:nvSpPr>
          <p:cNvPr id="12" name="Freeform 10"/>
          <p:cNvSpPr>
            <a:spLocks/>
          </p:cNvSpPr>
          <p:nvPr/>
        </p:nvSpPr>
        <p:spPr bwMode="auto">
          <a:xfrm flipH="1" flipV="1">
            <a:off x="7762768" y="4910700"/>
            <a:ext cx="580618" cy="485550"/>
          </a:xfrm>
          <a:custGeom>
            <a:avLst/>
            <a:gdLst>
              <a:gd name="T0" fmla="*/ 1000 w 1096"/>
              <a:gd name="T1" fmla="*/ 528 h 544"/>
              <a:gd name="T2" fmla="*/ 952 w 1096"/>
              <a:gd name="T3" fmla="*/ 528 h 544"/>
              <a:gd name="T4" fmla="*/ 136 w 1096"/>
              <a:gd name="T5" fmla="*/ 432 h 544"/>
              <a:gd name="T6" fmla="*/ 136 w 1096"/>
              <a:gd name="T7" fmla="*/ 0 h 544"/>
              <a:gd name="T8" fmla="*/ 0 60000 65536"/>
              <a:gd name="T9" fmla="*/ 0 60000 65536"/>
              <a:gd name="T10" fmla="*/ 0 60000 65536"/>
              <a:gd name="T11" fmla="*/ 0 60000 65536"/>
              <a:gd name="T12" fmla="*/ 0 w 1096"/>
              <a:gd name="T13" fmla="*/ 0 h 544"/>
              <a:gd name="T14" fmla="*/ 1096 w 1096"/>
              <a:gd name="T15" fmla="*/ 544 h 544"/>
            </a:gdLst>
            <a:ahLst/>
            <a:cxnLst>
              <a:cxn ang="T8">
                <a:pos x="T0" y="T1"/>
              </a:cxn>
              <a:cxn ang="T9">
                <a:pos x="T2" y="T3"/>
              </a:cxn>
              <a:cxn ang="T10">
                <a:pos x="T4" y="T5"/>
              </a:cxn>
              <a:cxn ang="T11">
                <a:pos x="T6" y="T7"/>
              </a:cxn>
            </a:cxnLst>
            <a:rect l="T12" t="T13" r="T14" b="T15"/>
            <a:pathLst>
              <a:path w="1096" h="544">
                <a:moveTo>
                  <a:pt x="1000" y="528"/>
                </a:moveTo>
                <a:cubicBezTo>
                  <a:pt x="1048" y="536"/>
                  <a:pt x="1096" y="544"/>
                  <a:pt x="952" y="528"/>
                </a:cubicBezTo>
                <a:cubicBezTo>
                  <a:pt x="808" y="512"/>
                  <a:pt x="272" y="520"/>
                  <a:pt x="136" y="432"/>
                </a:cubicBezTo>
                <a:cubicBezTo>
                  <a:pt x="0" y="344"/>
                  <a:pt x="68" y="172"/>
                  <a:pt x="136" y="0"/>
                </a:cubicBezTo>
              </a:path>
            </a:pathLst>
          </a:custGeom>
          <a:noFill/>
          <a:ln w="38100" cmpd="sng">
            <a:solidFill>
              <a:srgbClr val="FF00FF"/>
            </a:solidFill>
            <a:round/>
            <a:headEnd/>
            <a:tailEnd type="stealth"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 name="TextBox 1"/>
          <p:cNvSpPr txBox="1"/>
          <p:nvPr/>
        </p:nvSpPr>
        <p:spPr>
          <a:xfrm>
            <a:off x="7015656" y="4619559"/>
            <a:ext cx="1629460" cy="307777"/>
          </a:xfrm>
          <a:prstGeom prst="rect">
            <a:avLst/>
          </a:prstGeom>
          <a:noFill/>
        </p:spPr>
        <p:txBody>
          <a:bodyPr wrap="none" rtlCol="0">
            <a:spAutoFit/>
          </a:bodyPr>
          <a:lstStyle/>
          <a:p>
            <a:r>
              <a:rPr lang="en-US" sz="1400" dirty="0">
                <a:solidFill>
                  <a:srgbClr val="0000FF"/>
                </a:solidFill>
              </a:rPr>
              <a:t>length of solenoid</a:t>
            </a:r>
          </a:p>
        </p:txBody>
      </p:sp>
      <p:pic>
        <p:nvPicPr>
          <p:cNvPr id="17" name="Picture 16" descr="physics9e_fig_22_28.jpg"/>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5577931" y="1232338"/>
            <a:ext cx="3298742" cy="2236076"/>
          </a:xfrm>
          <a:prstGeom prst="rect">
            <a:avLst/>
          </a:prstGeom>
        </p:spPr>
      </p:pic>
    </p:spTree>
    <p:extLst>
      <p:ext uri="{BB962C8B-B14F-4D97-AF65-F5344CB8AC3E}">
        <p14:creationId xmlns:p14="http://schemas.microsoft.com/office/powerpoint/2010/main" val="23256066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7"/>
                                        </p:tgtEl>
                                        <p:attrNameLst>
                                          <p:attrName>style.visibility</p:attrName>
                                        </p:attrNameLst>
                                      </p:cBhvr>
                                      <p:to>
                                        <p:strVal val="visible"/>
                                      </p:to>
                                    </p:set>
                                  </p:childTnLst>
                                </p:cTn>
                              </p:par>
                              <p:par>
                                <p:cTn id="21" presetID="9"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dissolve">
                                      <p:cBhvr>
                                        <p:cTn id="23" dur="20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64390"/>
            <a:ext cx="3410607" cy="436471"/>
          </a:xfrm>
        </p:spPr>
        <p:txBody>
          <a:bodyPr>
            <a:normAutofit/>
          </a:bodyPr>
          <a:lstStyle/>
          <a:p>
            <a:r>
              <a:rPr lang="en-US" sz="2000" dirty="0"/>
              <a:t>Inductors in circuit</a:t>
            </a:r>
          </a:p>
        </p:txBody>
      </p:sp>
      <p:pic>
        <p:nvPicPr>
          <p:cNvPr id="2" name="Picture Placeholder 1" descr="CNX_UPhysics_31_02_current.jpg"/>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2501" b="-1278"/>
          <a:stretch/>
        </p:blipFill>
        <p:spPr>
          <a:xfrm>
            <a:off x="457199" y="3078244"/>
            <a:ext cx="8062913" cy="2312276"/>
          </a:xfrm>
        </p:spPr>
      </p:pic>
      <p:sp>
        <p:nvSpPr>
          <p:cNvPr id="7" name="Text Placeholder 6"/>
          <p:cNvSpPr>
            <a:spLocks noGrp="1"/>
          </p:cNvSpPr>
          <p:nvPr>
            <p:ph type="body" sz="quarter" idx="14"/>
          </p:nvPr>
        </p:nvSpPr>
        <p:spPr>
          <a:xfrm>
            <a:off x="457199" y="5390520"/>
            <a:ext cx="8062912" cy="1166382"/>
          </a:xfrm>
        </p:spPr>
        <p:txBody>
          <a:bodyPr>
            <a:normAutofit/>
          </a:bodyPr>
          <a:lstStyle/>
          <a:p>
            <a:r>
              <a:rPr lang="en-US" sz="1800" dirty="0"/>
              <a:t>The induced emf across an inductor always acts to oppose the change in the current. This can be visualized as an imaginary battery causing current to flow to oppose the change in </a:t>
            </a:r>
            <a:r>
              <a:rPr lang="en-US" sz="1800" dirty="0">
                <a:solidFill>
                  <a:srgbClr val="6CB255"/>
                </a:solidFill>
              </a:rPr>
              <a:t>(a) </a:t>
            </a:r>
            <a:r>
              <a:rPr lang="en-US" sz="1800" dirty="0"/>
              <a:t>and reinforce the change in </a:t>
            </a:r>
            <a:r>
              <a:rPr lang="en-US" sz="1800" dirty="0">
                <a:solidFill>
                  <a:srgbClr val="6CB255"/>
                </a:solidFill>
              </a:rPr>
              <a:t>(b)</a:t>
            </a:r>
            <a:r>
              <a:rPr lang="en-US" sz="1800" dirty="0"/>
              <a:t>.</a:t>
            </a:r>
          </a:p>
        </p:txBody>
      </p:sp>
      <p:pic>
        <p:nvPicPr>
          <p:cNvPr id="6" name="Picture Placeholder 1" descr="CNX_UPhysics_31_02_inductor.jpg">
            <a:extLst>
              <a:ext uri="{FF2B5EF4-FFF2-40B4-BE49-F238E27FC236}">
                <a16:creationId xmlns:a16="http://schemas.microsoft.com/office/drawing/2014/main" id="{4F1B968A-9C32-204E-9671-D95EF0580A3E}"/>
              </a:ext>
            </a:extLst>
          </p:cNvPr>
          <p:cNvPicPr>
            <a:picLocks noChangeAspect="1"/>
          </p:cNvPicPr>
          <p:nvPr/>
        </p:nvPicPr>
        <p:blipFill>
          <a:blip r:embed="rId3">
            <a:extLst>
              <a:ext uri="{28A0092B-C50C-407E-A947-70E740481C1C}">
                <a14:useLocalDpi xmlns:a14="http://schemas.microsoft.com/office/drawing/2010/main" val="0"/>
              </a:ext>
            </a:extLst>
          </a:blip>
          <a:srcRect t="-68170" b="-68170"/>
          <a:stretch>
            <a:fillRect/>
          </a:stretch>
        </p:blipFill>
        <p:spPr>
          <a:xfrm>
            <a:off x="457199" y="1376855"/>
            <a:ext cx="2117743" cy="919302"/>
          </a:xfrm>
          <a:prstGeom prst="rect">
            <a:avLst/>
          </a:prstGeom>
        </p:spPr>
      </p:pic>
      <p:sp>
        <p:nvSpPr>
          <p:cNvPr id="9" name="Text Placeholder 6">
            <a:extLst>
              <a:ext uri="{FF2B5EF4-FFF2-40B4-BE49-F238E27FC236}">
                <a16:creationId xmlns:a16="http://schemas.microsoft.com/office/drawing/2014/main" id="{ACA1E186-201F-784A-9E78-93DCBACBD0C0}"/>
              </a:ext>
            </a:extLst>
          </p:cNvPr>
          <p:cNvSpPr txBox="1">
            <a:spLocks/>
          </p:cNvSpPr>
          <p:nvPr/>
        </p:nvSpPr>
        <p:spPr>
          <a:xfrm>
            <a:off x="3134710" y="1507232"/>
            <a:ext cx="2879835" cy="658547"/>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1800" dirty="0"/>
              <a:t>Symbol used to represent an inductor in a circuit.</a:t>
            </a:r>
          </a:p>
        </p:txBody>
      </p:sp>
      <p:sp>
        <p:nvSpPr>
          <p:cNvPr id="10" name="Title 4">
            <a:extLst>
              <a:ext uri="{FF2B5EF4-FFF2-40B4-BE49-F238E27FC236}">
                <a16:creationId xmlns:a16="http://schemas.microsoft.com/office/drawing/2014/main" id="{0A1C7356-E282-6247-8614-A30F782C4C88}"/>
              </a:ext>
            </a:extLst>
          </p:cNvPr>
          <p:cNvSpPr txBox="1">
            <a:spLocks/>
          </p:cNvSpPr>
          <p:nvPr/>
        </p:nvSpPr>
        <p:spPr>
          <a:xfrm>
            <a:off x="6224751" y="1618269"/>
            <a:ext cx="1952297" cy="436471"/>
          </a:xfrm>
          <a:prstGeom prst="rect">
            <a:avLst/>
          </a:prstGeom>
        </p:spPr>
        <p:txBody>
          <a:bodyPr vert="horz" lIns="91440" tIns="45720" rIns="91440" bIns="45720" rtlCol="0" anchor="b">
            <a:normAutofit/>
          </a:bodyPr>
          <a:lstStyle>
            <a:lvl1pPr algn="l" defTabSz="914400" rtl="0" eaLnBrk="1" latinLnBrk="0" hangingPunct="1">
              <a:spcBef>
                <a:spcPct val="0"/>
              </a:spcBef>
              <a:buNone/>
              <a:defRPr sz="2400" kern="1200" cap="all" spc="-60" baseline="0">
                <a:solidFill>
                  <a:srgbClr val="6CB255"/>
                </a:solidFill>
                <a:latin typeface="+mj-lt"/>
                <a:ea typeface="+mj-ea"/>
                <a:cs typeface="+mj-cs"/>
              </a:defRPr>
            </a:lvl1pPr>
          </a:lstStyle>
          <a:p>
            <a:r>
              <a:rPr lang="en-US" sz="2000" dirty="0"/>
              <a:t>figure 14.6</a:t>
            </a:r>
          </a:p>
        </p:txBody>
      </p:sp>
      <p:sp>
        <p:nvSpPr>
          <p:cNvPr id="11" name="Title 4">
            <a:extLst>
              <a:ext uri="{FF2B5EF4-FFF2-40B4-BE49-F238E27FC236}">
                <a16:creationId xmlns:a16="http://schemas.microsoft.com/office/drawing/2014/main" id="{4EB8CB3C-C6E5-9740-94DE-ADA56E716854}"/>
              </a:ext>
            </a:extLst>
          </p:cNvPr>
          <p:cNvSpPr txBox="1">
            <a:spLocks/>
          </p:cNvSpPr>
          <p:nvPr/>
        </p:nvSpPr>
        <p:spPr>
          <a:xfrm>
            <a:off x="3598478" y="5031875"/>
            <a:ext cx="1952297" cy="436471"/>
          </a:xfrm>
          <a:prstGeom prst="rect">
            <a:avLst/>
          </a:prstGeom>
        </p:spPr>
        <p:txBody>
          <a:bodyPr vert="horz" lIns="91440" tIns="45720" rIns="91440" bIns="45720" rtlCol="0" anchor="b">
            <a:normAutofit/>
          </a:bodyPr>
          <a:lstStyle>
            <a:lvl1pPr algn="l" defTabSz="914400" rtl="0" eaLnBrk="1" latinLnBrk="0" hangingPunct="1">
              <a:spcBef>
                <a:spcPct val="0"/>
              </a:spcBef>
              <a:buNone/>
              <a:defRPr sz="2400" kern="1200" cap="all" spc="-60" baseline="0">
                <a:solidFill>
                  <a:srgbClr val="6CB255"/>
                </a:solidFill>
                <a:latin typeface="+mj-lt"/>
                <a:ea typeface="+mj-ea"/>
                <a:cs typeface="+mj-cs"/>
              </a:defRPr>
            </a:lvl1pPr>
          </a:lstStyle>
          <a:p>
            <a:r>
              <a:rPr lang="en-US" sz="2000" dirty="0"/>
              <a:t>figure 14.8</a:t>
            </a:r>
          </a:p>
        </p:txBody>
      </p:sp>
    </p:spTree>
    <p:extLst>
      <p:ext uri="{BB962C8B-B14F-4D97-AF65-F5344CB8AC3E}">
        <p14:creationId xmlns:p14="http://schemas.microsoft.com/office/powerpoint/2010/main" val="32498352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6094</TotalTime>
  <Words>1848</Words>
  <Application>Microsoft Office PowerPoint</Application>
  <PresentationFormat>On-screen Show (4:3)</PresentationFormat>
  <Paragraphs>337</Paragraphs>
  <Slides>28</Slides>
  <Notes>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5" baseType="lpstr">
      <vt:lpstr>Arial</vt:lpstr>
      <vt:lpstr>Arial Black</vt:lpstr>
      <vt:lpstr>Calibri</vt:lpstr>
      <vt:lpstr>Symbol</vt:lpstr>
      <vt:lpstr>Times New Roman</vt:lpstr>
      <vt:lpstr>Essential</vt:lpstr>
      <vt:lpstr>Equation</vt:lpstr>
      <vt:lpstr>PowerPoint Presentation</vt:lpstr>
      <vt:lpstr>Learning Objectives</vt:lpstr>
      <vt:lpstr>PowerPoint Presentation</vt:lpstr>
      <vt:lpstr>PowerPoint Presentation</vt:lpstr>
      <vt:lpstr>PowerPoint Presentation</vt:lpstr>
      <vt:lpstr>PowerPoint Presentation</vt:lpstr>
      <vt:lpstr>PowerPoint Presentation</vt:lpstr>
      <vt:lpstr>PowerPoint Presentation</vt:lpstr>
      <vt:lpstr>Inductors in circuit</vt:lpstr>
      <vt:lpstr>cylindrical solenoid</vt:lpstr>
      <vt:lpstr>rectangular toroid (Figure 14.10)</vt:lpstr>
      <vt:lpstr>energy stored in inductor</vt:lpstr>
      <vt:lpstr>magnetic energy density</vt:lpstr>
      <vt:lpstr>Energy Density of an Electric Field &amp; magnetic Field</vt:lpstr>
      <vt:lpstr>Figure 14.12</vt:lpstr>
      <vt:lpstr>current growth</vt:lpstr>
      <vt:lpstr>PowerPoint Presentation</vt:lpstr>
      <vt:lpstr>current decay</vt:lpstr>
      <vt:lpstr>Figure 14.16</vt:lpstr>
      <vt:lpstr>Oscillations in an LC Circuit</vt:lpstr>
      <vt:lpstr>PowerPoint Presentation</vt:lpstr>
      <vt:lpstr>LC Circuit Analogy to Spring-Mass System</vt:lpstr>
      <vt:lpstr>applying kVL </vt:lpstr>
      <vt:lpstr>Energy in an LC Circuit</vt:lpstr>
      <vt:lpstr>PowerPoint Presentation</vt:lpstr>
      <vt:lpstr>analysis of RLC circuit (Figure 14.17)</vt:lpstr>
      <vt:lpstr>Underdamped RLC circuit</vt:lpstr>
      <vt:lpstr>Summary: Analogies Between Electrical and Mechanic Systems</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dc:title>
  <dc:creator>Spuddy McSpare</dc:creator>
  <cp:lastModifiedBy>Barbara</cp:lastModifiedBy>
  <cp:revision>83</cp:revision>
  <cp:lastPrinted>2016-10-10T15:10:39Z</cp:lastPrinted>
  <dcterms:created xsi:type="dcterms:W3CDTF">2012-06-04T02:13:36Z</dcterms:created>
  <dcterms:modified xsi:type="dcterms:W3CDTF">2018-11-29T14:08:55Z</dcterms:modified>
</cp:coreProperties>
</file>